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70"/>
  </p:notesMasterIdLst>
  <p:handoutMasterIdLst>
    <p:handoutMasterId r:id="rId71"/>
  </p:handoutMasterIdLst>
  <p:sldIdLst>
    <p:sldId id="740" r:id="rId2"/>
    <p:sldId id="950" r:id="rId3"/>
    <p:sldId id="951" r:id="rId4"/>
    <p:sldId id="952" r:id="rId5"/>
    <p:sldId id="953" r:id="rId6"/>
    <p:sldId id="955" r:id="rId7"/>
    <p:sldId id="956" r:id="rId8"/>
    <p:sldId id="957" r:id="rId9"/>
    <p:sldId id="958" r:id="rId10"/>
    <p:sldId id="959" r:id="rId11"/>
    <p:sldId id="960" r:id="rId12"/>
    <p:sldId id="961" r:id="rId13"/>
    <p:sldId id="962" r:id="rId14"/>
    <p:sldId id="963" r:id="rId15"/>
    <p:sldId id="966" r:id="rId16"/>
    <p:sldId id="964" r:id="rId17"/>
    <p:sldId id="965" r:id="rId18"/>
    <p:sldId id="967" r:id="rId19"/>
    <p:sldId id="968" r:id="rId20"/>
    <p:sldId id="969" r:id="rId21"/>
    <p:sldId id="970" r:id="rId22"/>
    <p:sldId id="971" r:id="rId23"/>
    <p:sldId id="972" r:id="rId24"/>
    <p:sldId id="973" r:id="rId25"/>
    <p:sldId id="974" r:id="rId26"/>
    <p:sldId id="975" r:id="rId27"/>
    <p:sldId id="976" r:id="rId28"/>
    <p:sldId id="978" r:id="rId29"/>
    <p:sldId id="979" r:id="rId30"/>
    <p:sldId id="980" r:id="rId31"/>
    <p:sldId id="981" r:id="rId32"/>
    <p:sldId id="982" r:id="rId33"/>
    <p:sldId id="983" r:id="rId34"/>
    <p:sldId id="984" r:id="rId35"/>
    <p:sldId id="985" r:id="rId36"/>
    <p:sldId id="986" r:id="rId37"/>
    <p:sldId id="987" r:id="rId38"/>
    <p:sldId id="988" r:id="rId39"/>
    <p:sldId id="989" r:id="rId40"/>
    <p:sldId id="990" r:id="rId41"/>
    <p:sldId id="991" r:id="rId42"/>
    <p:sldId id="992" r:id="rId43"/>
    <p:sldId id="993" r:id="rId44"/>
    <p:sldId id="994" r:id="rId45"/>
    <p:sldId id="995" r:id="rId46"/>
    <p:sldId id="996" r:id="rId47"/>
    <p:sldId id="997" r:id="rId48"/>
    <p:sldId id="998" r:id="rId49"/>
    <p:sldId id="999" r:id="rId50"/>
    <p:sldId id="1000" r:id="rId51"/>
    <p:sldId id="1001" r:id="rId52"/>
    <p:sldId id="1002" r:id="rId53"/>
    <p:sldId id="1003" r:id="rId54"/>
    <p:sldId id="1004" r:id="rId55"/>
    <p:sldId id="1005" r:id="rId56"/>
    <p:sldId id="1006" r:id="rId57"/>
    <p:sldId id="1007" r:id="rId58"/>
    <p:sldId id="1008" r:id="rId59"/>
    <p:sldId id="1009" r:id="rId60"/>
    <p:sldId id="1010" r:id="rId61"/>
    <p:sldId id="1011" r:id="rId62"/>
    <p:sldId id="1012" r:id="rId63"/>
    <p:sldId id="1013" r:id="rId64"/>
    <p:sldId id="1014" r:id="rId65"/>
    <p:sldId id="1015" r:id="rId66"/>
    <p:sldId id="1016" r:id="rId67"/>
    <p:sldId id="1017" r:id="rId68"/>
    <p:sldId id="1018" r:id="rId69"/>
  </p:sldIdLst>
  <p:sldSz cx="9144000" cy="6858000" type="screen4x3"/>
  <p:notesSz cx="7315200" cy="96012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990000"/>
    <a:srgbClr val="FFFFCC"/>
    <a:srgbClr val="0070C0"/>
    <a:srgbClr val="CCECFF"/>
    <a:srgbClr val="A6B947"/>
    <a:srgbClr val="99CC00"/>
    <a:srgbClr val="FF5050"/>
    <a:srgbClr val="CC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2" autoAdjust="0"/>
  </p:normalViewPr>
  <p:slideViewPr>
    <p:cSldViewPr>
      <p:cViewPr varScale="1">
        <p:scale>
          <a:sx n="111" d="100"/>
          <a:sy n="111" d="100"/>
        </p:scale>
        <p:origin x="15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294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2775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EURECOM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2775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93F092C9-EE3E-4984-BCCD-41951D43FB00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2775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79" y="4560532"/>
            <a:ext cx="5852843" cy="432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EURECOM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2775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49804D69-7D84-4DFA-ABA1-9E5977FE3565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70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097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03F1C1-24F2-D340-9F3B-38E8C457EFD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363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03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8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785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96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79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510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397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79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251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63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24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310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081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74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131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526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943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661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4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965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513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320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099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6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013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367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262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5907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116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845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229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965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584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416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966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2433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421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398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5618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6384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397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4844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8835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6535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5282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5540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3414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467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3951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5386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355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52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509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96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81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4797425"/>
            <a:ext cx="6184900" cy="792163"/>
          </a:xfrm>
        </p:spPr>
        <p:txBody>
          <a:bodyPr anchor="t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00338" y="2924175"/>
            <a:ext cx="6188075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9347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C8FA2-F545-4202-84EC-EF7378E3D9D1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2A096EC5-4698-4671-AC4D-7933101C841F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76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55258-EEB4-4ACF-983F-772C84360638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4E24A421-4EFB-48CA-BD22-E7CFC5CC4FCA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5650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C21DF-EB37-4B42-8C13-F989E9C1BF4F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467945F-14A4-473D-815E-542A28A14452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94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0280B-F8F1-4726-B3E1-2457651565E5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35327B5-13C2-451D-8386-BCD06525A60C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05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F7FD3-4499-40DB-9DD0-895095608272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4FBAD5B-C5A3-4526-9797-7594006EA209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241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44893-7991-41FC-BA54-2302C3F29DDF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1D67ACC0-A742-4CF8-9E6B-B68C153F654B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07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A182-04B9-4DE6-83AA-DE8583D5DF94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EDA063B1-D735-4D00-BE79-0751FA76B0B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61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28B0C-747A-479C-97A4-17EF910A9B7F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BBE94330-4B77-455B-B084-AE976FEE5B66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406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E70A-8C89-4E17-A3B7-E3191B574A00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69D5460-5B54-4E34-B43C-B203A6D02DA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355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B1FCF-5BE2-444A-99C0-C421E0A229DA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5F2E7BA7-2A5E-4AF4-AFA9-4775F890D4E0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48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pic>
        <p:nvPicPr>
          <p:cNvPr id="1029" name="Picture 17" descr="logo_Eurecom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24075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B49AC2E9-0E85-440B-9E45-57EAB2ED8B95}" type="datetime1">
              <a:rPr lang="fr-FR"/>
              <a:pPr>
                <a:defRPr/>
              </a:pPr>
              <a:t>21/05/2024</a:t>
            </a:fld>
            <a:r>
              <a:rPr lang="fr-FR"/>
              <a:t> - </a:t>
            </a:r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524625"/>
            <a:ext cx="251936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524625"/>
            <a:ext cx="719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chemeClr val="bg2"/>
                </a:solidFill>
                <a:latin typeface="Eurostile LT Std"/>
              </a:defRPr>
            </a:lvl1pPr>
          </a:lstStyle>
          <a:p>
            <a:pPr>
              <a:defRPr/>
            </a:pPr>
            <a:r>
              <a:rPr lang="fr-FR" altLang="en-US"/>
              <a:t>- p </a:t>
            </a:r>
            <a:fld id="{F20C267B-2A6D-46F6-AAA6-E3BB8DFC1255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19" r:id="rId2"/>
    <p:sldLayoutId id="2147484620" r:id="rId3"/>
    <p:sldLayoutId id="2147484621" r:id="rId4"/>
    <p:sldLayoutId id="2147484622" r:id="rId5"/>
    <p:sldLayoutId id="2147484623" r:id="rId6"/>
    <p:sldLayoutId id="2147484624" r:id="rId7"/>
    <p:sldLayoutId id="2147484625" r:id="rId8"/>
    <p:sldLayoutId id="2147484626" r:id="rId9"/>
    <p:sldLayoutId id="2147484627" r:id="rId10"/>
    <p:sldLayoutId id="214748462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62.emf"/><Relationship Id="rId3" Type="http://schemas.openxmlformats.org/officeDocument/2006/relationships/image" Target="../media/image59.emf"/><Relationship Id="rId7" Type="http://schemas.openxmlformats.org/officeDocument/2006/relationships/image" Target="../media/image60.emf"/><Relationship Id="rId12" Type="http://schemas.openxmlformats.org/officeDocument/2006/relationships/image" Target="../media/image61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1.jpeg"/><Relationship Id="rId5" Type="http://schemas.openxmlformats.org/officeDocument/2006/relationships/image" Target="../media/image49.jpeg"/><Relationship Id="rId10" Type="http://schemas.openxmlformats.org/officeDocument/2006/relationships/image" Target="../media/image55.png"/><Relationship Id="rId4" Type="http://schemas.openxmlformats.org/officeDocument/2006/relationships/image" Target="../media/image61.png"/><Relationship Id="rId9" Type="http://schemas.openxmlformats.org/officeDocument/2006/relationships/image" Target="../media/image54.jpeg"/><Relationship Id="rId1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image" Target="../media/image100.png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58.emf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59.emf"/><Relationship Id="rId9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59832" y="3573016"/>
            <a:ext cx="6084168" cy="1657350"/>
          </a:xfrm>
        </p:spPr>
        <p:txBody>
          <a:bodyPr/>
          <a:lstStyle/>
          <a:p>
            <a:pPr eaLnBrk="1" hangingPunct="1">
              <a:defRPr/>
            </a:pPr>
            <a:br>
              <a:rPr lang="en-US" sz="2400" i="1" dirty="0"/>
            </a:b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MALCOM</a:t>
            </a: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Machine Learning for Communication Systems</a:t>
            </a:r>
            <a:b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00" i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9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Machine Learning</a:t>
            </a:r>
            <a:br>
              <a:rPr lang="en-US" sz="2800" dirty="0"/>
            </a:br>
            <a:br>
              <a:rPr lang="en-US" sz="2400" dirty="0">
                <a:latin typeface="Lucida Console" panose="020B0609040504020204" pitchFamily="49" charset="0"/>
              </a:rPr>
            </a:br>
            <a:br>
              <a:rPr lang="en-US" sz="1700" dirty="0"/>
            </a:br>
            <a:br>
              <a:rPr lang="en-US" sz="1700" dirty="0"/>
            </a:br>
            <a:b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Spring 2024</a:t>
            </a:r>
            <a:br>
              <a:rPr lang="en-US" sz="1700" dirty="0"/>
            </a:br>
            <a:br>
              <a:rPr lang="en-US" sz="2000" dirty="0"/>
            </a:br>
            <a:br>
              <a:rPr lang="en-US" sz="2000" dirty="0"/>
            </a:br>
            <a:endParaRPr lang="fr-F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71A8B-56A2-FDF5-9D8A-7FF50E7CA020}"/>
              </a:ext>
            </a:extLst>
          </p:cNvPr>
          <p:cNvSpPr txBox="1"/>
          <p:nvPr/>
        </p:nvSpPr>
        <p:spPr>
          <a:xfrm>
            <a:off x="3563888" y="4576997"/>
            <a:ext cx="5328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Console" panose="020B0609040504020204" pitchFamily="49" charset="0"/>
                <a:ea typeface="+mj-ea"/>
                <a:cs typeface="+mj-cs"/>
              </a:rPr>
              <a:t>	   Jaiprakash Nagar</a:t>
            </a:r>
          </a:p>
          <a:p>
            <a:pPr algn="ctr"/>
            <a:r>
              <a:rPr lang="en-US" sz="2000" b="1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Console" panose="020B0609040504020204" pitchFamily="49" charset="0"/>
                <a:ea typeface="+mj-ea"/>
                <a:cs typeface="+mj-cs"/>
              </a:rPr>
              <a:t>(Slides: Marios Kountouris)</a:t>
            </a:r>
            <a:endParaRPr lang="en-IN" sz="2000" b="1" dirty="0"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Console" panose="020B0609040504020204" pitchFamily="49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5208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Sources of Parallelism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26111" y="1052736"/>
            <a:ext cx="831048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 CPUs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Instruction-Level Parallelism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Single-Instruction Multiple-Data (SIMD) / Vector parallelism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Multi-core parallelism (significant cost to synchronize)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Multi-socket parallelism / NUMA (Non-Uniform Memory Access)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 GPUs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Stream processing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 specialized accelerators and ASICs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Various options, only limited by the available transistors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Setting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Many workers communicate over a network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Possibly heterogeneous workers including CPUs, GPUs, and ASICs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Usually no shared memory abstraction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Workers communicate explicitly through passing messages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Latency much higher than all other types of parallelism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Often need fundamentally different algorithms to handle this</a:t>
            </a:r>
          </a:p>
        </p:txBody>
      </p:sp>
      <p:sp>
        <p:nvSpPr>
          <p:cNvPr id="3" name="Down Arrow 2"/>
          <p:cNvSpPr/>
          <p:nvPr/>
        </p:nvSpPr>
        <p:spPr bwMode="auto">
          <a:xfrm>
            <a:off x="8748837" y="1442392"/>
            <a:ext cx="262870" cy="442012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60432" y="940762"/>
            <a:ext cx="74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Fine-grained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60432" y="5877272"/>
            <a:ext cx="74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Coarse-grained</a:t>
            </a:r>
          </a:p>
        </p:txBody>
      </p:sp>
    </p:spTree>
    <p:extLst>
      <p:ext uri="{BB962C8B-B14F-4D97-AF65-F5344CB8AC3E}">
        <p14:creationId xmlns:p14="http://schemas.microsoft.com/office/powerpoint/2010/main" val="156248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5" y="3447010"/>
            <a:ext cx="1242811" cy="7434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72" y="969357"/>
            <a:ext cx="878293" cy="1203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5200" r="5113" b="6601"/>
          <a:stretch/>
        </p:blipFill>
        <p:spPr>
          <a:xfrm>
            <a:off x="4177879" y="5206018"/>
            <a:ext cx="1961425" cy="1103302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Modern Computation Paradigms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602939" y="1079699"/>
            <a:ext cx="367240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FLOP: Floating point operations per second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 Peta (10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= 1000 Tera = 10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Giga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11000" r="23226" b="14000"/>
          <a:stretch/>
        </p:blipFill>
        <p:spPr>
          <a:xfrm>
            <a:off x="3326693" y="4041684"/>
            <a:ext cx="1911092" cy="14477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60187" y="5301788"/>
            <a:ext cx="1059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cs typeface="Arial" panose="020B0604020202020204" pitchFamily="34" charset="0"/>
              </a:rPr>
              <a:t>NVIDIA A100 GPU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66574" y="6063099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rPr>
              <a:t>Intel Springhill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-323692" y="2461425"/>
            <a:ext cx="341148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Large (“single”) Computers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1.102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exaFLOPs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See: www.top500.org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09764" y="2151137"/>
            <a:ext cx="3734443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Specialized Hardware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Focus on subset of operations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GPU (Graphical Processing Unit), FPGA (Field Programmable Gated Array)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~10 TFLOPs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3094380" y="2060848"/>
            <a:ext cx="0" cy="4248472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6372200" y="2060848"/>
            <a:ext cx="0" cy="4248472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>
          <a:xfrm>
            <a:off x="2160476" y="1101030"/>
            <a:ext cx="223224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Smartphones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~11 TFLOPs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17450" r="22438" b="13251"/>
          <a:stretch/>
        </p:blipFill>
        <p:spPr>
          <a:xfrm>
            <a:off x="960690" y="1051948"/>
            <a:ext cx="856695" cy="8314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93" y="1051948"/>
            <a:ext cx="831808" cy="833218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5895637" y="2172303"/>
            <a:ext cx="341148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Computation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474 Peta FLOPS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91" y="5027058"/>
            <a:ext cx="1146958" cy="123967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1"/>
          <a:stretch/>
        </p:blipFill>
        <p:spPr>
          <a:xfrm>
            <a:off x="7902065" y="5672480"/>
            <a:ext cx="704895" cy="5137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1"/>
          <a:srcRect t="14344" b="7908"/>
          <a:stretch/>
        </p:blipFill>
        <p:spPr>
          <a:xfrm>
            <a:off x="6576920" y="2975364"/>
            <a:ext cx="2379140" cy="1785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552536-ECCE-4840-88BD-9C5B9C5743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856" y="4149080"/>
            <a:ext cx="2572681" cy="2112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53" y="6047710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100" b="1" dirty="0">
                <a:solidFill>
                  <a:srgbClr val="002060"/>
                </a:solidFill>
                <a:cs typeface="Arial" panose="020B0604020202020204" pitchFamily="34" charset="0"/>
              </a:rPr>
              <a:t>HPE Frontier OLCF-5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028" name="Picture 4" descr="https://www.olcf.ornl.gov/wp-content/themes/olcf-edition-child/frontier-assets/frontier_logo.png">
            <a:extLst>
              <a:ext uri="{FF2B5EF4-FFF2-40B4-BE49-F238E27FC236}">
                <a16:creationId xmlns:a16="http://schemas.microsoft.com/office/drawing/2014/main" id="{CE1B1F21-6C2B-4213-A256-2771AED6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672480"/>
            <a:ext cx="1350728" cy="43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15" grpId="0"/>
      <p:bldP spid="17" grpId="0"/>
      <p:bldP spid="25" grpId="0"/>
      <p:bldP spid="30" grpId="0"/>
      <p:bldP spid="38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-37480" y="1059806"/>
            <a:ext cx="9181480" cy="352970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3568" y="1628800"/>
            <a:ext cx="3025072" cy="1558559"/>
            <a:chOff x="37480" y="1238885"/>
            <a:chExt cx="3287611" cy="1726678"/>
          </a:xfrm>
        </p:grpSpPr>
        <p:sp>
          <p:nvSpPr>
            <p:cNvPr id="16" name="Rectangle 15"/>
            <p:cNvSpPr/>
            <p:nvPr/>
          </p:nvSpPr>
          <p:spPr>
            <a:xfrm>
              <a:off x="37480" y="1238885"/>
              <a:ext cx="3287611" cy="409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Single machine, multicore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52784" t="29048" r="-610" b="53876"/>
            <a:stretch/>
          </p:blipFill>
          <p:spPr>
            <a:xfrm>
              <a:off x="285006" y="2364339"/>
              <a:ext cx="2461225" cy="60122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580113" y="1458414"/>
            <a:ext cx="2558809" cy="1970586"/>
            <a:chOff x="5503722" y="1239587"/>
            <a:chExt cx="2855445" cy="23412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3722" y="1655085"/>
              <a:ext cx="2814799" cy="192572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806141" y="1239587"/>
              <a:ext cx="2553026" cy="438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Multi-socket NUMA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-37480" y="3531515"/>
            <a:ext cx="9181480" cy="329533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980124"/>
            <a:ext cx="2359366" cy="2276872"/>
          </a:xfrm>
          <a:prstGeom prst="rect">
            <a:avLst/>
          </a:prstGeom>
        </p:spPr>
      </p:pic>
      <p:pic>
        <p:nvPicPr>
          <p:cNvPr id="8" name="Picture 7" descr="edge-computing-diagram-1024x51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80124"/>
            <a:ext cx="4211960" cy="210598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Speeding up ML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124075" y="6524625"/>
            <a:ext cx="1079500" cy="1968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7400" y="6524625"/>
            <a:ext cx="719138" cy="196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2908" y="3065721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NUMA: non-uniform memory access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07504" y="3980124"/>
            <a:ext cx="8892480" cy="2276872"/>
          </a:xfrm>
          <a:prstGeom prst="roundRect">
            <a:avLst/>
          </a:prstGeom>
          <a:noFill/>
          <a:ln w="508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3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4644008" y="1257946"/>
            <a:ext cx="4392487" cy="3384376"/>
          </a:xfrm>
          <a:prstGeom prst="roundRect">
            <a:avLst/>
          </a:prstGeom>
          <a:solidFill>
            <a:srgbClr val="CCFFFF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79512" y="1340768"/>
            <a:ext cx="4032448" cy="3384376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Parallel vs. Distributed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fr-F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52536" y="1770041"/>
            <a:ext cx="446449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Parallel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Single machine, many cores (usually up to100s)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Shared memory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(all cores have access to RAM)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costs to RAM: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61599" y="5155434"/>
            <a:ext cx="5749364" cy="463544"/>
          </a:xfrm>
          <a:prstGeom prst="rect">
            <a:avLst/>
          </a:prstGeom>
          <a:solidFill>
            <a:schemeClr val="accent5">
              <a:alpha val="76000"/>
            </a:schemeClr>
          </a:solidFill>
          <a:ln w="158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Scaling up vs. Scaling out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83968" y="1770041"/>
            <a:ext cx="475252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Many machines (usually up to1000s) connected via network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Shared-nothing architecture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(each node has its own resources)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costs: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non-negligible</a:t>
            </a:r>
          </a:p>
        </p:txBody>
      </p:sp>
    </p:spTree>
    <p:extLst>
      <p:ext uri="{BB962C8B-B14F-4D97-AF65-F5344CB8AC3E}">
        <p14:creationId xmlns:p14="http://schemas.microsoft.com/office/powerpoint/2010/main" val="265367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19" grpId="0"/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512" y="980728"/>
            <a:ext cx="88569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What we’d ideally like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: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Cores</a:t>
            </a:r>
          </a:p>
          <a:p>
            <a:pPr marL="12573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Memory (RAM)</a:t>
            </a:r>
          </a:p>
          <a:p>
            <a:pPr marL="12573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Communication Cost</a:t>
            </a:r>
          </a:p>
          <a:p>
            <a:pPr marL="12573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Cost to build</a:t>
            </a: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rPr>
              <a:t>Feasible solutions: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Arial" panose="020B0604020202020204" pitchFamily="34" charset="0"/>
              </a:rPr>
              <a:t>Scaling 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: Getting the largest machine possible, with maxed out RAM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Arial" panose="020B0604020202020204" pitchFamily="34" charset="0"/>
              </a:rPr>
              <a:t>Scaling out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: Getting a bunch of machines, and linking them together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82" y="1575856"/>
            <a:ext cx="256868" cy="132326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82" y="1319963"/>
            <a:ext cx="256868" cy="132326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07" y="1791524"/>
            <a:ext cx="125911" cy="20460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07" y="2099220"/>
            <a:ext cx="125911" cy="2046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 up vs. Scaling out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3850" y="3781496"/>
            <a:ext cx="3744416" cy="2527826"/>
          </a:xfrm>
          <a:prstGeom prst="rect">
            <a:avLst/>
          </a:prstGeom>
          <a:solidFill>
            <a:srgbClr val="FFFFCC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Scaling up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RAM communication cheap (no network)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Less  implementation overheads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Smaller power/smaller footprint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100s cores/machine = expensive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Smaller fault tolerance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Limited upgradability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04048" y="3781495"/>
            <a:ext cx="3744416" cy="2527825"/>
          </a:xfrm>
          <a:prstGeom prst="rect">
            <a:avLst/>
          </a:prstGeom>
          <a:solidFill>
            <a:srgbClr val="CCFFFF">
              <a:alpha val="80000"/>
            </a:srgbClr>
          </a:solidFill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Scaling out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Much cheaper (especially on EC2)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replace faulty parts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Better fault tolerance (if it matters)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Network bound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Major implementation overheads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Large power footprint</a:t>
            </a:r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124075" y="6524625"/>
            <a:ext cx="1079500" cy="1968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7400" y="6524625"/>
            <a:ext cx="719138" cy="196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fr-F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370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Machine Learning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82097" y="1052736"/>
            <a:ext cx="9030933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use multiple machines to do learning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distribute?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more quickly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models too large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fit on one machine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 when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are inherently distributed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ML/Computing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Involves 2 or more machines collaborating on a single* task by communicating over a network.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Requires explicit (i.e., written in software) communication among the workers.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 shared memory abstraction!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(Unlike parallelism on 1 machine)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Principle: Overlapping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Communicating over the network results in high latency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best performance: workers still be doing useful work while communication is going on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rather than having to stop and wait for the communication to finish (stall)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asynchronous communication may help a lot here</a:t>
            </a:r>
          </a:p>
        </p:txBody>
      </p:sp>
    </p:spTree>
    <p:extLst>
      <p:ext uri="{BB962C8B-B14F-4D97-AF65-F5344CB8AC3E}">
        <p14:creationId xmlns:p14="http://schemas.microsoft.com/office/powerpoint/2010/main" val="244601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Recap: GD vs. SGD in a Nutshell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324171" y="1052736"/>
                <a:ext cx="8818884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Convergence rates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(convexity)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Full (batch) GD: For convex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-Lipschitz gradient, under suitable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stepsizes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(1/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SGD: For convex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under diminishing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stepsizes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(along with other conditions):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(1/</m:t>
                      </m:r>
                      <m:rad>
                        <m:radPr>
                          <m:degHide m:val="on"/>
                          <m:ctrlPr>
                            <a:rPr kumimoji="0" lang="en-US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   (Here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can be a full iteration or a batch)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Convergence rates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(strong convexity)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Under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strong convexity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assumptions 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(with parameter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Full GD: For strongly convex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-Lipschitz gradient, for suitable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stepsizes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GD has a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linear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rate: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0" lang="el-GR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SGD: under strong convexity (plus other assumptions as before), SG sequence has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sublinear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rate: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−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(1/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Can we do better than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sublinear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convergence for the SG method?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171" y="1052736"/>
                <a:ext cx="8818884" cy="648072"/>
              </a:xfrm>
              <a:prstGeom prst="rect">
                <a:avLst/>
              </a:prstGeom>
              <a:blipFill>
                <a:blip r:embed="rId3"/>
                <a:stretch>
                  <a:fillRect t="-5660" r="-415" b="-7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6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Gradient Descent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324172" y="1052736"/>
                <a:ext cx="9468171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GD: all examples at once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SGD: one example at a time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it </a:t>
                </a:r>
                <a:r>
                  <a:rPr lang="en-US" sz="1600" i="1" dirty="0">
                    <a:solidFill>
                      <a:srgbClr val="99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really all or nothing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>
                  <a:buFont typeface="Wingdings" panose="05000000000000000000" pitchFamily="2" charset="2"/>
                  <a:buChar char="§"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 intermediate approach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Minibatch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GD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calculate gradients over a subset of training points instead of just one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sampled uniformly from the set of all subsets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of size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parameter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the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batch size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(typically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Not a descent method, but “closer” to one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Less time to compute each update than GD (only needs to sum up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gradients, rather than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But iterations more expensive than SGD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172" y="1052736"/>
                <a:ext cx="9468171" cy="648072"/>
              </a:xfrm>
              <a:prstGeom prst="rect">
                <a:avLst/>
              </a:prstGeom>
              <a:blipFill>
                <a:blip r:embed="rId3"/>
                <a:stretch>
                  <a:fillRect t="-59434" r="-129" b="-68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7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Basic patterns of distributed communication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31640" y="3645024"/>
            <a:ext cx="590465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All-reduce: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Compute some reduction of data on multiple machines and materialize result on all those machines.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207076" y="980728"/>
            <a:ext cx="3770964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Broadcast: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Machine A sends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to many machines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43702" y="1052736"/>
            <a:ext cx="430029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Reduce: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Compute some reduction of data on multiple machines and materialize result on 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2" y="1791220"/>
            <a:ext cx="3714130" cy="1548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1889150"/>
            <a:ext cx="4493490" cy="1446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4293096"/>
            <a:ext cx="6323499" cy="19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5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Basic patterns of distributed communication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0" y="1133413"/>
            <a:ext cx="348567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Machine A sends 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 data to machine B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37586" y="1123826"/>
            <a:ext cx="348567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Pull: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Machine A requests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 data from machine B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54152" y="3656511"/>
            <a:ext cx="418984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Barrier: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Wait for all workers to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reach some point in their code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7326" y="3789040"/>
            <a:ext cx="370399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Wait: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Pause until another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machine says to continue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38" y="4437112"/>
            <a:ext cx="4536905" cy="18520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10" y="4524394"/>
            <a:ext cx="3978642" cy="1272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308" y="1868767"/>
            <a:ext cx="3919196" cy="1281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2" y="1847607"/>
            <a:ext cx="4105346" cy="13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 far…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96551" y="980728"/>
            <a:ext cx="6192514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… we have talked about algorithms and techniques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… we have seen ways to optimize their parameters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should we implement our algorithms to best utilize our resources?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Which is the right architecture for our ML algorithms?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about hardware? How does it affect the performance and the design options?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Main Issues 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Large-Scale ML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(massive datasets):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(in distributed settings)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611560" y="5193555"/>
            <a:ext cx="5256584" cy="1043757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1561" y="5391398"/>
            <a:ext cx="5256583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Speed up Machine Learning</a:t>
            </a:r>
          </a:p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Approach: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 at Scale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4799"/>
          <a:stretch/>
        </p:blipFill>
        <p:spPr>
          <a:xfrm>
            <a:off x="6449076" y="3952302"/>
            <a:ext cx="2515412" cy="23404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6732" b="29862"/>
          <a:stretch/>
        </p:blipFill>
        <p:spPr>
          <a:xfrm>
            <a:off x="6268392" y="1628800"/>
            <a:ext cx="2799682" cy="20162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t="2149" b="84499"/>
          <a:stretch/>
        </p:blipFill>
        <p:spPr>
          <a:xfrm>
            <a:off x="6172885" y="1015062"/>
            <a:ext cx="2990696" cy="538446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 bwMode="auto">
          <a:xfrm rot="16200000">
            <a:off x="7554075" y="3631120"/>
            <a:ext cx="305414" cy="329178"/>
          </a:xfrm>
          <a:prstGeom prst="rightArrow">
            <a:avLst>
              <a:gd name="adj1" fmla="val 50000"/>
              <a:gd name="adj2" fmla="val 52677"/>
            </a:avLst>
          </a:prstGeom>
          <a:solidFill>
            <a:srgbClr val="99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6737088" y="6129590"/>
            <a:ext cx="2515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https://dawn.cs.stanford.edu/benchmark/index.html</a:t>
            </a:r>
          </a:p>
        </p:txBody>
      </p:sp>
    </p:spTree>
    <p:extLst>
      <p:ext uri="{BB962C8B-B14F-4D97-AF65-F5344CB8AC3E}">
        <p14:creationId xmlns:p14="http://schemas.microsoft.com/office/powerpoint/2010/main" val="330807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ML Models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95756" y="5380487"/>
            <a:ext cx="394362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112713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ML in the cloud with “dumb” end-user devices</a:t>
            </a:r>
          </a:p>
          <a:p>
            <a:pPr marL="742950" marR="0" lvl="1" indent="-112713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data is in the cloud/edge</a:t>
            </a:r>
          </a:p>
          <a:p>
            <a:pPr marL="742950" marR="0" lvl="1" indent="-112713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Inference and decision making in the cloud/edge</a:t>
            </a:r>
          </a:p>
          <a:p>
            <a:pPr marL="742950" marR="0" lvl="1" indent="-112713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 data privacy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99792" y="5383044"/>
            <a:ext cx="3672123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1127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ML in the cloud + on-user-device ML</a:t>
            </a:r>
          </a:p>
          <a:p>
            <a:pPr marL="742950" marR="0" lvl="1" indent="-1127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Only part of the data is in the cloud/edge</a:t>
            </a:r>
          </a:p>
          <a:p>
            <a:pPr marL="742950" marR="0" lvl="1" indent="-1127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 the cloud/edge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smartly</a:t>
            </a:r>
          </a:p>
          <a:p>
            <a:pPr marL="742950" marR="0" lvl="1" indent="-1127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Privacy-preserving (e.g., federated learning)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93006" y="5285666"/>
            <a:ext cx="388843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1127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 infrastructure (e.g., cloud) needed</a:t>
            </a:r>
          </a:p>
          <a:p>
            <a:pPr marL="742950" marR="0" lvl="1" indent="-1127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fully distributed</a:t>
            </a:r>
          </a:p>
          <a:p>
            <a:pPr marL="742950" marR="0" lvl="1" indent="-1127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Collaborative intelligence</a:t>
            </a:r>
          </a:p>
          <a:p>
            <a:pPr marL="742950" marR="0" lvl="1" indent="-1127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Privacy-preserving </a:t>
            </a:r>
          </a:p>
          <a:p>
            <a:pPr marL="630237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(sharing models instead of data)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1572" y="1207358"/>
            <a:ext cx="1340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Centralized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6489" y="1207358"/>
            <a:ext cx="1340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Distributed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1564" y="1197195"/>
            <a:ext cx="150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Decentralized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8" y="1869231"/>
            <a:ext cx="2549963" cy="29519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530"/>
          <a:stretch/>
        </p:blipFill>
        <p:spPr>
          <a:xfrm>
            <a:off x="107504" y="1787472"/>
            <a:ext cx="2768484" cy="3047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385" y="1673604"/>
            <a:ext cx="2764556" cy="34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Parallelism in Distributed Machine Learning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51729" y="3573016"/>
            <a:ext cx="4643019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parallelism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Replicate the model on each machine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Divide data into multiple partitions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Then respectively train copies of the model in parallel with their own allocated data samples.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Efficiency of model training can be improved.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Most common approach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typically preferable in terms of implementation, fault tolerance, and parallelizability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98142"/>
            <a:ext cx="4039770" cy="22335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41" y="1098142"/>
            <a:ext cx="3969747" cy="222566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268089" y="3573016"/>
            <a:ext cx="4824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 parallelism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Replicate the data on each machine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First split a large ML model into multiple parts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Then feed data samples for training these segmented models in parallel.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Improved training speed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Resolve issues when the model is larger than the device memory.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Attractive approach for massive models</a:t>
            </a:r>
          </a:p>
        </p:txBody>
      </p:sp>
    </p:spTree>
    <p:extLst>
      <p:ext uri="{BB962C8B-B14F-4D97-AF65-F5344CB8AC3E}">
        <p14:creationId xmlns:p14="http://schemas.microsoft.com/office/powerpoint/2010/main" val="22710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3203575" y="4089849"/>
            <a:ext cx="2520553" cy="1139351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231113" y="1628800"/>
            <a:ext cx="1295971" cy="378309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Parallelize and Distribute SGD?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396552" y="980728"/>
                <a:ext cx="9540552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Parallelism within the Gradient Computation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Compute the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gradient samples themselves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 parallel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Issues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We run this so many times, we will need to synchronize a lot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Computing </a:t>
                </a:r>
                <a14:m>
                  <m:oMath xmlns:m="http://schemas.openxmlformats.org/officeDocument/2006/math">
                    <m:r>
                      <a: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cheap (even for deep networks) -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Typically used: instruction level parallelism, SIMD parallelism, model parallelism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980728"/>
                <a:ext cx="9540552" cy="648072"/>
              </a:xfrm>
              <a:prstGeom prst="rect">
                <a:avLst/>
              </a:prstGeom>
              <a:blipFill>
                <a:blip r:embed="rId3"/>
                <a:stretch>
                  <a:fillRect t="-2830" b="-277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72072" y="1628800"/>
                <a:ext cx="2893484" cy="378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72" y="1628800"/>
                <a:ext cx="2893484" cy="378309"/>
              </a:xfrm>
              <a:prstGeom prst="rect">
                <a:avLst/>
              </a:prstGeom>
              <a:blipFill>
                <a:blip r:embed="rId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/>
          <p:cNvSpPr txBox="1">
            <a:spLocks/>
          </p:cNvSpPr>
          <p:nvPr/>
        </p:nvSpPr>
        <p:spPr>
          <a:xfrm>
            <a:off x="-360040" y="3429000"/>
            <a:ext cx="954055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Parallelism across Iterations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multiple iterations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 SGD in parallel – Parallelize the outer loop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Issues: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gradients computed on the same model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Outer loop is sequential – need for fine-grained locking and frequent synchronization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Typically used: multi-core/multi-socket/cluster parallelism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766898" y="4076353"/>
                <a:ext cx="3056734" cy="1197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0" lang="en-US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0" lang="en-US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0" lang="en-US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bSup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898" y="4076353"/>
                <a:ext cx="3056734" cy="1197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11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Parallelism with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Minibatching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180528" y="980728"/>
                <a:ext cx="9073008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Parallelize across the </a:t>
                </a: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minibatch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sum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All-Reduce,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workers, such that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Assign the computation of the sum when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to worker 1, the computation of the sum when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to worker 2, etc.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After all gradients are computed, we perform the outer sum with an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all-reduce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operation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After this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all-reduce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the whole sum (which is essentially the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minibatch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gradient) will be present on all the machines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So each machine can now update its copy of the parameters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Since sum is same on all machines, the parameters will update in lockstep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Statistically equivalent to sequential SGD!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528" y="980728"/>
                <a:ext cx="9073008" cy="648072"/>
              </a:xfrm>
              <a:prstGeom prst="rect">
                <a:avLst/>
              </a:prstGeom>
              <a:blipFill>
                <a:blip r:embed="rId3"/>
                <a:stretch>
                  <a:fillRect t="-2830" b="-743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95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 with All-Reduce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980728"/>
            <a:ext cx="907300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algorithm is easy to reason about, since it’s statistically equivalent to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 we can use the same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for the most part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algorithm is easy to implement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since all worker machines have the same role and runs on top of standard distributed computing primitives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We’re not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overlapping computation and communication.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While the communication for the all-reduce is happening, the workers are idle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effective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size is growing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 the number of machines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we don’t want to run with a large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size for statistical reasons, this can prevent us from scaling to large numbers of machines using this method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Potentially requires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lots of network bandwidth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communicate to all workers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Still run this so many times, we need to synchronize a lot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have a tradeoff with statistical efficiency, since too much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can harm convergence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Typically used: all types of parallelism</a:t>
            </a:r>
          </a:p>
        </p:txBody>
      </p:sp>
    </p:spTree>
    <p:extLst>
      <p:ext uri="{BB962C8B-B14F-4D97-AF65-F5344CB8AC3E}">
        <p14:creationId xmlns:p14="http://schemas.microsoft.com/office/powerpoint/2010/main" val="219618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Examples in Distributed ML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80528" y="1196752"/>
            <a:ext cx="907300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Where do we get the training examples from?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data servers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 one or more non-worker servers dedicated to storing the training examples (e.g., a distributed in-memory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filesystem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worker machines load training examples from those servers.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Partitioned dataset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Partition the training examples among the workers themselves and store them locally in memory on the workers.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74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 the Effort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69775" y="3769074"/>
            <a:ext cx="539512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Several Issues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CPU Icon by pacr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99937"/>
            <a:ext cx="1753342" cy="1306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02-11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80" y="2346955"/>
            <a:ext cx="717422" cy="569317"/>
          </a:xfrm>
          <a:prstGeom prst="rect">
            <a:avLst/>
          </a:prstGeom>
        </p:spPr>
      </p:pic>
      <p:pic>
        <p:nvPicPr>
          <p:cNvPr id="14" name="Picture 13" descr="1412613364603_wps_17_SANTA_MONICA_CA_AUGUST_04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300" y="2671508"/>
            <a:ext cx="595180" cy="503121"/>
          </a:xfrm>
          <a:prstGeom prst="rect">
            <a:avLst/>
          </a:prstGeom>
        </p:spPr>
      </p:pic>
      <p:pic>
        <p:nvPicPr>
          <p:cNvPr id="15" name="Picture 14" descr="sf-cat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410" y="3009794"/>
            <a:ext cx="588373" cy="3872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16792" y="2467629"/>
            <a:ext cx="838431" cy="583945"/>
          </a:xfrm>
          <a:prstGeom prst="rect">
            <a:avLst/>
          </a:prstGeom>
        </p:spPr>
      </p:pic>
      <p:pic>
        <p:nvPicPr>
          <p:cNvPr id="20" name="Picture 19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7099" y="2691706"/>
            <a:ext cx="609870" cy="500413"/>
          </a:xfrm>
          <a:prstGeom prst="rect">
            <a:avLst/>
          </a:prstGeom>
        </p:spPr>
      </p:pic>
      <p:pic>
        <p:nvPicPr>
          <p:cNvPr id="21" name="Picture 20" descr="yFEyUdBQw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438028" y="2684095"/>
            <a:ext cx="752051" cy="888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573691" y="2417976"/>
            <a:ext cx="700080" cy="6125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319" y="2664107"/>
            <a:ext cx="791349" cy="6200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771" y="2935124"/>
            <a:ext cx="899168" cy="545441"/>
          </a:xfrm>
          <a:prstGeom prst="rect">
            <a:avLst/>
          </a:prstGeom>
        </p:spPr>
      </p:pic>
      <p:pic>
        <p:nvPicPr>
          <p:cNvPr id="25" name="Picture 6" descr="CPU Icon by pacr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78" y="999937"/>
            <a:ext cx="1753342" cy="1306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PU Icon by pacr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56" y="999937"/>
            <a:ext cx="1753342" cy="1306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10053" y="4221339"/>
            <a:ext cx="2613152" cy="199182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 SGD vs. 1- sample SGD</a:t>
            </a: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Many models weaker than 1</a:t>
            </a: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Delays and Slow Nodes</a:t>
            </a: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Costs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977972" y="4221088"/>
            <a:ext cx="2602140" cy="1991829"/>
          </a:xfrm>
          <a:prstGeom prst="rect">
            <a:avLst/>
          </a:prstGeom>
          <a:solidFill>
            <a:srgbClr val="FF8F43">
              <a:alpha val="4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Barriers to entry / High Cost</a:t>
            </a: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Implementation overhead</a:t>
            </a: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Nontrivial choice of ML framework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40152" y="4221338"/>
            <a:ext cx="3096344" cy="1970672"/>
          </a:xfrm>
          <a:prstGeom prst="rect">
            <a:avLst/>
          </a:prstGeom>
          <a:solidFill>
            <a:srgbClr val="5BD4FF">
              <a:alpha val="4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Algos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&amp; Architectures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Downpour SGD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Hogwild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Delay-tolerant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Algos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for SGD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Elastic Averaging SGD</a:t>
            </a:r>
          </a:p>
        </p:txBody>
      </p:sp>
    </p:spTree>
    <p:extLst>
      <p:ext uri="{BB962C8B-B14F-4D97-AF65-F5344CB8AC3E}">
        <p14:creationId xmlns:p14="http://schemas.microsoft.com/office/powerpoint/2010/main" val="9503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 animBg="1"/>
      <p:bldP spid="29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Asynchronous Parallelism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96552" y="1124744"/>
            <a:ext cx="954055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SGD is inherently a sequential algorithm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we run it step-by-step: good convergence but slow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we run it asynchronously: faster but suboptimal comm. among workers can lead to poor convergence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Limits of Parallel Performance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Synchronization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need to synchronize to keep the workers aware of each other’s updates to the model – otherwise can introduce errors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Synchronization can be very expensive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 to stop all the workers and wait for the slowest one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 to wait for several round-trip times through a high-latency channel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about just don’t s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ynchronize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Not synchronizing adds errors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But our methods are noisy (already) – maybe these errors are fine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we don’t synchronize, get almost perfect parallel speedup</a:t>
            </a:r>
          </a:p>
        </p:txBody>
      </p:sp>
    </p:spTree>
    <p:extLst>
      <p:ext uri="{BB962C8B-B14F-4D97-AF65-F5344CB8AC3E}">
        <p14:creationId xmlns:p14="http://schemas.microsoft.com/office/powerpoint/2010/main" val="345099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12B9183C-DBF3-4211-A8BB-BCDB747B3EDC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Server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8" y="2304168"/>
            <a:ext cx="3603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 single machine (PS) has the explicit responsibility of storing/maintaining the current value of the parameters.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372225" y="2276475"/>
            <a:ext cx="2303463" cy="576263"/>
          </a:xfrm>
          <a:prstGeom prst="roundRect">
            <a:avLst>
              <a:gd name="adj" fmla="val 8888"/>
            </a:avLst>
          </a:prstGeom>
          <a:solidFill>
            <a:schemeClr val="accent1">
              <a:lumMod val="25000"/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Stores the model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5076825" y="2565400"/>
            <a:ext cx="1295400" cy="0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85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013B6B10-C0AA-4677-809B-494B03A5D28D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ounded Rectangle 11"/>
          <p:cNvSpPr/>
          <p:nvPr/>
        </p:nvSpPr>
        <p:spPr>
          <a:xfrm>
            <a:off x="2124075" y="5972175"/>
            <a:ext cx="4319588" cy="552450"/>
          </a:xfrm>
          <a:prstGeom prst="roundRect">
            <a:avLst>
              <a:gd name="adj" fmla="val 8888"/>
            </a:avLst>
          </a:prstGeom>
          <a:solidFill>
            <a:schemeClr val="accent1">
              <a:lumMod val="25000"/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Computations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2814638" y="5722938"/>
            <a:ext cx="1470025" cy="249237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3911600" y="5722938"/>
            <a:ext cx="373063" cy="249237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0"/>
          </p:cNvCxnSpPr>
          <p:nvPr/>
        </p:nvCxnSpPr>
        <p:spPr>
          <a:xfrm flipV="1">
            <a:off x="4284663" y="5722938"/>
            <a:ext cx="1733550" cy="249237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Server Model</a:t>
            </a:r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363" y="2495686"/>
            <a:ext cx="3097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PS updates its parameters by using gradients that are computed by the workers, and pushed to the 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6713" y="5551157"/>
            <a:ext cx="2726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Each worker computes gradients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minibatches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of the data</a:t>
            </a:r>
          </a:p>
        </p:txBody>
      </p:sp>
    </p:spTree>
    <p:extLst>
      <p:ext uri="{BB962C8B-B14F-4D97-AF65-F5344CB8AC3E}">
        <p14:creationId xmlns:p14="http://schemas.microsoft.com/office/powerpoint/2010/main" val="15380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Computing Performance - the Good Old Days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26112" y="908720"/>
            <a:ext cx="957011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G. Moore’s “Law” 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Usually cast as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“X doubles every 18-24 months”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Q: What is X?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Computer performance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CPU Clock speed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transistors per chip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One of the above, at constant cost?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8" y="2879355"/>
            <a:ext cx="3938386" cy="32158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649180" y="1203107"/>
            <a:ext cx="3459324" cy="128978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2120" y="1278737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~ 50 years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exponential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computing performance growth </a:t>
            </a:r>
          </a:p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Remarkable but difficult to maintain!!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158" y="6113478"/>
            <a:ext cx="4199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https://preshing.com/20120208/a-look-back-at-single-threaded-cpu-performance/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01" y="2566613"/>
            <a:ext cx="4961303" cy="367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C1262B9-6E75-43A9-B580-C17F2C712ABA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27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2497138"/>
            <a:ext cx="368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>
            <a:off x="4833938" y="3030538"/>
            <a:ext cx="0" cy="384175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Straight Arrow Connector 20"/>
          <p:cNvCxnSpPr/>
          <p:nvPr/>
        </p:nvCxnSpPr>
        <p:spPr>
          <a:xfrm flipH="1">
            <a:off x="3071813" y="4068763"/>
            <a:ext cx="593725" cy="252412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/>
          <p:cNvCxnSpPr/>
          <p:nvPr/>
        </p:nvCxnSpPr>
        <p:spPr>
          <a:xfrm flipH="1">
            <a:off x="4230688" y="4227513"/>
            <a:ext cx="127000" cy="268287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Arrow Connector 22"/>
          <p:cNvCxnSpPr/>
          <p:nvPr/>
        </p:nvCxnSpPr>
        <p:spPr>
          <a:xfrm>
            <a:off x="5541963" y="4137025"/>
            <a:ext cx="593725" cy="266700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0732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8" y="4010025"/>
            <a:ext cx="368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4264025"/>
            <a:ext cx="368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4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3868738"/>
            <a:ext cx="368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Server Model</a:t>
            </a: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96" y="1713580"/>
            <a:ext cx="31854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Periodically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PS broadcasts its updated parameters to all other worker machines, so that they can use the updated parameters to compute gradients.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Workers pull an update copy of the weights from the PS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2596" y="5734646"/>
            <a:ext cx="3571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rPr>
              <a:t>All this can be done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rPr>
              <a:t>synchronously 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Arial" panose="020B0604020202020204" pitchFamily="34" charset="0"/>
              </a:rPr>
              <a:t>asynchronously</a:t>
            </a:r>
          </a:p>
        </p:txBody>
      </p:sp>
    </p:spTree>
    <p:extLst>
      <p:ext uri="{BB962C8B-B14F-4D97-AF65-F5344CB8AC3E}">
        <p14:creationId xmlns:p14="http://schemas.microsoft.com/office/powerpoint/2010/main" val="4068593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C1262B9-6E75-43A9-B580-C17F2C712ABA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27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2497138"/>
            <a:ext cx="368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>
            <a:off x="4833938" y="3030538"/>
            <a:ext cx="0" cy="384175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Straight Arrow Connector 20"/>
          <p:cNvCxnSpPr/>
          <p:nvPr/>
        </p:nvCxnSpPr>
        <p:spPr>
          <a:xfrm flipH="1">
            <a:off x="3071813" y="4068763"/>
            <a:ext cx="593725" cy="252412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/>
          <p:cNvCxnSpPr/>
          <p:nvPr/>
        </p:nvCxnSpPr>
        <p:spPr>
          <a:xfrm flipH="1">
            <a:off x="4230688" y="4227513"/>
            <a:ext cx="127000" cy="268287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Arrow Connector 22"/>
          <p:cNvCxnSpPr/>
          <p:nvPr/>
        </p:nvCxnSpPr>
        <p:spPr>
          <a:xfrm>
            <a:off x="5541963" y="4137025"/>
            <a:ext cx="593725" cy="266700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0732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8" y="4010025"/>
            <a:ext cx="368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4264025"/>
            <a:ext cx="368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4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3868738"/>
            <a:ext cx="368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Server Model</a:t>
            </a: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6012160" y="2712897"/>
                <a:ext cx="2946936" cy="933434"/>
              </a:xfrm>
              <a:prstGeom prst="roundRect">
                <a:avLst>
                  <a:gd name="adj" fmla="val 2973"/>
                </a:avLst>
              </a:prstGeom>
              <a:solidFill>
                <a:srgbClr val="FFFFCC">
                  <a:alpha val="9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Batch size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𝐵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#gradients / iteration</a:t>
                </a: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712897"/>
                <a:ext cx="2946936" cy="933434"/>
              </a:xfrm>
              <a:prstGeom prst="roundRect">
                <a:avLst>
                  <a:gd name="adj" fmla="val 2973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934" y="5688790"/>
            <a:ext cx="421351" cy="334367"/>
          </a:xfrm>
          <a:prstGeom prst="rect">
            <a:avLst/>
          </a:prstGeom>
        </p:spPr>
      </p:pic>
      <p:pic>
        <p:nvPicPr>
          <p:cNvPr id="17" name="Picture 16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7301" y="6110992"/>
            <a:ext cx="404984" cy="3423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77" y="5675998"/>
            <a:ext cx="1347080" cy="321561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77" y="6106899"/>
            <a:ext cx="1347080" cy="321561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17" y="5674871"/>
            <a:ext cx="1347080" cy="321561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17" y="6105772"/>
            <a:ext cx="1347080" cy="321561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673744"/>
            <a:ext cx="1347080" cy="321561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6104645"/>
            <a:ext cx="1347080" cy="321561"/>
          </a:xfrm>
          <a:prstGeom prst="rect">
            <a:avLst/>
          </a:prstGeom>
        </p:spPr>
      </p:pic>
      <p:pic>
        <p:nvPicPr>
          <p:cNvPr id="30" name="Picture 29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9498" y="6148104"/>
            <a:ext cx="364607" cy="299169"/>
          </a:xfrm>
          <a:prstGeom prst="rect">
            <a:avLst/>
          </a:prstGeom>
        </p:spPr>
      </p:pic>
      <p:pic>
        <p:nvPicPr>
          <p:cNvPr id="31" name="Picture 30" descr="yFEyUdBQw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588640" y="5581881"/>
            <a:ext cx="427330" cy="505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450459" y="6091142"/>
            <a:ext cx="406987" cy="356131"/>
          </a:xfrm>
          <a:prstGeom prst="rect">
            <a:avLst/>
          </a:prstGeom>
        </p:spPr>
      </p:pic>
      <p:pic>
        <p:nvPicPr>
          <p:cNvPr id="33" name="Picture 32" descr="sf-cat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4414" y="5715615"/>
            <a:ext cx="377943" cy="24875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58485" y="5842656"/>
            <a:ext cx="3417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84326" y="5829365"/>
            <a:ext cx="3417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47709" y="5814742"/>
            <a:ext cx="3417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114126" y="5673689"/>
            <a:ext cx="1345730" cy="718666"/>
          </a:xfrm>
          <a:prstGeom prst="rect">
            <a:avLst/>
          </a:prstGeom>
          <a:solidFill>
            <a:srgbClr val="FF6600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779846" y="5673688"/>
            <a:ext cx="1283232" cy="680587"/>
          </a:xfrm>
          <a:prstGeom prst="rect">
            <a:avLst/>
          </a:prstGeom>
          <a:solidFill>
            <a:srgbClr val="FF6600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65660" y="5688337"/>
            <a:ext cx="1401891" cy="704018"/>
          </a:xfrm>
          <a:prstGeom prst="rect">
            <a:avLst/>
          </a:prstGeom>
          <a:solidFill>
            <a:srgbClr val="FF6600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92" y="5861791"/>
            <a:ext cx="342570" cy="275959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646" y="5865712"/>
            <a:ext cx="366097" cy="294911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91" y="5876633"/>
            <a:ext cx="468068" cy="28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7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339373E4-77D2-49D5-9703-38318B4067FA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751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2497138"/>
            <a:ext cx="368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88" y="5661248"/>
            <a:ext cx="3135312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707657"/>
            <a:ext cx="28638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Server Model</a:t>
            </a:r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</p:spTree>
    <p:extLst>
      <p:ext uri="{BB962C8B-B14F-4D97-AF65-F5344CB8AC3E}">
        <p14:creationId xmlns:p14="http://schemas.microsoft.com/office/powerpoint/2010/main" val="1704360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5FC88321-C55D-4131-AB24-FB8B49AC0A5F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775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3873500"/>
            <a:ext cx="419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4003675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833938" y="3030538"/>
            <a:ext cx="0" cy="384175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headEnd type="arrow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/>
          <p:cNvCxnSpPr/>
          <p:nvPr/>
        </p:nvCxnSpPr>
        <p:spPr>
          <a:xfrm flipH="1">
            <a:off x="3071813" y="4068763"/>
            <a:ext cx="593725" cy="252412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headEnd type="arrow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Straight Arrow Connector 20"/>
          <p:cNvCxnSpPr/>
          <p:nvPr/>
        </p:nvCxnSpPr>
        <p:spPr>
          <a:xfrm flipH="1">
            <a:off x="4230688" y="4227513"/>
            <a:ext cx="127000" cy="268287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headEnd type="arrow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/>
          <p:cNvCxnSpPr/>
          <p:nvPr/>
        </p:nvCxnSpPr>
        <p:spPr>
          <a:xfrm>
            <a:off x="5541963" y="4137025"/>
            <a:ext cx="593725" cy="266700"/>
          </a:xfrm>
          <a:prstGeom prst="straightConnector1">
            <a:avLst/>
          </a:prstGeom>
          <a:noFill/>
          <a:ln w="25400" cap="flat" cmpd="sng" algn="ctr">
            <a:solidFill>
              <a:srgbClr val="C62E51"/>
            </a:solidFill>
            <a:prstDash val="solid"/>
            <a:headEnd type="arrow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Server Model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</p:spTree>
    <p:extLst>
      <p:ext uri="{BB962C8B-B14F-4D97-AF65-F5344CB8AC3E}">
        <p14:creationId xmlns:p14="http://schemas.microsoft.com/office/powerpoint/2010/main" val="820483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71365BC6-BE8A-4D4F-A400-4A90171E850D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799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2068513"/>
            <a:ext cx="255428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551363" y="5170488"/>
            <a:ext cx="5133975" cy="1628775"/>
          </a:xfrm>
          <a:prstGeom prst="roundRect">
            <a:avLst>
              <a:gd name="adj" fmla="val 2973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Repeat distributed iterations until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happy with the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Server Model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</p:spTree>
    <p:extLst>
      <p:ext uri="{BB962C8B-B14F-4D97-AF65-F5344CB8AC3E}">
        <p14:creationId xmlns:p14="http://schemas.microsoft.com/office/powerpoint/2010/main" val="2908878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764704"/>
            <a:ext cx="925321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Two options when learning with a PS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Synchronous distributed training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Similar to All-reduce, but with gradients summed on a central parameter server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Still equivalent to sequential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Asynchronous distributed training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Compute and send gradients &amp; add them to the model as soon as possible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Broadcast updates whenever they are available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Multiple Parameter Servers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 multiple PS machines when the parameters are too many for a single PS to handle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partition the parameters among the multiple PSs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Each server is only responsible for maintaining the parameters in its partition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When a worker wants to send a gradient, it will partition that gradient vector and send each chunk to the corresponding PS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ater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the worker will receive the corresponding chunk of the updated model from that PS machine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 lets us scale up to very large models!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23850" y="188913"/>
            <a:ext cx="8569325" cy="647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Parameter Server Model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82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980728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Decentralized learning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Idea: learn without any central coordination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 parameter server; each worker has its own copy of the model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Workers update by doing the following: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Run an SGD update step using an example stored on that worker,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Average its current model with the model(s) of some other workers, usually its neighbors in some sparse graph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 limits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total communication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Sometimes called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gossip algorithm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23850" y="188913"/>
            <a:ext cx="8569325" cy="647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Other Ways to Distribute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360040" y="3933056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Local SGD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Many parallel workers update their own copy of the model by running SGD steps using their own local data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Periodically the workers average by taking an all-reduce step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Like all-reduce SGD, but the all-reduce happens less frequently than at every SGD iteration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generalize better than large-batch SGD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“Don’t use large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minibatches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use local SGD” ICLR 2020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8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Tradeoffs in Distributed Computing/ML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282469" y="908720"/>
                <a:ext cx="9318965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Distributed systems have fundamental tradeoffs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Communication vs. Computation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Parallelizing a sequential algorithm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all computing nodes need to synchronize their states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 communication cost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Parallelization reduces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computation time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but incurs non-negligible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communication overhead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5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minimize objective function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kumimoji="0" lang="el-G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0" lang="el-G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0" lang="el-G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wrt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kumimoji="0" lang="el-G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SGD starts from a fixed initial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At iteration </a:t>
                </a: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it takes a noisy gradient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l-G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l-G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kumimoji="0" lang="el-G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l-GR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then the algorithm updates the vector by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l-G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kumimoji="0" lang="el-G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Parallelize the update formula: 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at the </a:t>
                </a:r>
                <a:r>
                  <a:rPr kumimoji="0" lang="en-US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kumimoji="0" lang="en-US" sz="13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iteration, every machine computes an independent copy of the noisy gradient based on local data 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SD: average of local noisy gradients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l-G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sSubSup>
                          <m:sSubSup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noisy gradient on the </a:t>
                </a:r>
                <a14:m>
                  <m:oMath xmlns:m="http://schemas.openxmlformats.org/officeDocument/2006/math">
                    <m:r>
                      <a:rPr kumimoji="0" lang="en-US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kumimoji="0" lang="en-US" sz="13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machine)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l-G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requires aggregating the local information on </a:t>
                </a: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machines 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 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synchronization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All-reduce communication rounds: 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time for star networks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func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time for fully connected networks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2469" y="908720"/>
                <a:ext cx="9318965" cy="648072"/>
              </a:xfrm>
              <a:prstGeom prst="rect">
                <a:avLst/>
              </a:prstGeom>
              <a:blipFill>
                <a:blip r:embed="rId3"/>
                <a:stretch>
                  <a:fillRect t="-3774" b="-74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267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179512" y="2492896"/>
            <a:ext cx="8784976" cy="2520280"/>
          </a:xfrm>
          <a:prstGeom prst="roundRect">
            <a:avLst/>
          </a:prstGeom>
          <a:solidFill>
            <a:srgbClr val="FF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Tradeoffs in Distributed Computing/ML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426112" y="1124744"/>
                <a:ext cx="9174949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Communication vs. Accuracy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 achieve a high statistical accuracy, communication is an essential to aggregate useful information across machines (separate locations)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communication cost. 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Practical concern for high-dimensional data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compute the rank of matrix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Computation: result can be encoded in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6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bits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Communication cost: e.g.,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(too expensive for large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Simple algorithm: (1) each machine computes the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marR="0" lvl="2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            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(2) sends it to the master node</a:t>
                </a:r>
              </a:p>
              <a:p>
                <a:pPr marL="914400" marR="0" lvl="2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               (3) master node aggregates the local covariance matrices </a:t>
                </a:r>
              </a:p>
              <a:p>
                <a:pPr marL="914400" marR="0" lvl="2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	 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and then the rank.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Algorithmic Efficiency vs. Ease of Implementation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 distributed algorithms, many decisions (data partitioning, communication protocols, conflict management, fault tolerance, etc.) must be correctly made to build an efficient implementation.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6112" y="1124744"/>
                <a:ext cx="9174949" cy="648072"/>
              </a:xfrm>
              <a:prstGeom prst="rect">
                <a:avLst/>
              </a:prstGeom>
              <a:blipFill>
                <a:blip r:embed="rId3"/>
                <a:stretch>
                  <a:fillRect t="-2830" r="-399" b="-710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789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does distributed ML perform?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44152" y="1068513"/>
            <a:ext cx="921665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Convergence speed of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can we measure speed-ups?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is expensive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how often do we average?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do we choose the right model?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happens with delayed nodes (stragglers)?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Fault tolerance? Robustness?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2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3844" r="13792" b="3087"/>
          <a:stretch>
            <a:fillRect/>
          </a:stretch>
        </p:blipFill>
        <p:spPr bwMode="auto">
          <a:xfrm>
            <a:off x="107504" y="3644696"/>
            <a:ext cx="3384376" cy="267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V="1">
            <a:off x="539552" y="3439192"/>
            <a:ext cx="288032" cy="2455881"/>
          </a:xfrm>
          <a:prstGeom prst="line">
            <a:avLst/>
          </a:prstGeom>
          <a:ln w="38100" cmpd="sng">
            <a:solidFill>
              <a:srgbClr val="00B0F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456384" y="3717032"/>
            <a:ext cx="5652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Reality ~ 100x worse than optimal…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Why so slow?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Two factors control run-time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124075" y="6524625"/>
            <a:ext cx="1079500" cy="1968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7400" y="6524625"/>
            <a:ext cx="719138" cy="196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356992"/>
            <a:ext cx="1727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rPr>
              <a:t>Optimal speed-up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932040" y="4802928"/>
                <a:ext cx="2994938" cy="135362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Time to accuracy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[time per data pass]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[#passes to accuracy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802928"/>
                <a:ext cx="2994938" cy="1353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43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Computing Performance - the Good Old Days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354104" y="980728"/>
                <a:ext cx="9318592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Dennard Scaling Law 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“When we double the number of transistors on the same surface, they use double the amount of power.”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Right?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Robert H. Dennard (1974):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NO!!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Dennard scaling: as transistors get smaller, power density (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power per mm</a:t>
                </a:r>
                <a:r>
                  <a:rPr kumimoji="0" lang="en-US" sz="1600" b="0" i="1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 stays constant. 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Voltage and current should be proportional to the linear dimensions of a transistor 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Thus, as transistors shrank, so did necessary voltage and current; power is proportional to the area of the transistor.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sw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frequency,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:number of bit switching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Intuitively: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Smaller transistors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shorter propagation delay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faster frequency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Smaller transistors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smaller capacitance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lower voltage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Capacitance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related to area: so, as the size of the transistors shrunk, and the voltage was reduced, circuits could operate at higher frequencies at the same power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4104" y="980728"/>
                <a:ext cx="9318592" cy="648072"/>
              </a:xfrm>
              <a:prstGeom prst="rect">
                <a:avLst/>
              </a:prstGeom>
              <a:blipFill>
                <a:blip r:embed="rId3"/>
                <a:stretch>
                  <a:fillRect t="-5660" r="-262" b="-723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46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analyze Parallel Algorithms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764704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Main measure of performance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276872"/>
            <a:ext cx="9144000" cy="441820"/>
          </a:xfrm>
          <a:prstGeom prst="rect">
            <a:avLst/>
          </a:prstGeom>
          <a:solidFill>
            <a:srgbClr val="FFFFCC"/>
          </a:solidFill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Example: Gradient Descent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2924944"/>
            <a:ext cx="1217595" cy="44480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" y="4077072"/>
            <a:ext cx="1217595" cy="444802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0" y="2769014"/>
            <a:ext cx="3918578" cy="82365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35" y="3928712"/>
            <a:ext cx="7088245" cy="7964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3645024"/>
            <a:ext cx="9144000" cy="84176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869160"/>
            <a:ext cx="9167209" cy="55496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-360040" y="4941168"/>
                <a:ext cx="9396536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Convergence is invariant of allocation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Both algorithms reach to same accuracy after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iterations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Speedup is independent of convergence rate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Embarrassingly Parallel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𝑶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(#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𝒄𝒐𝒓𝒆𝒔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)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speedup // Not true for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minibatch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SGD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40" y="4941168"/>
                <a:ext cx="9396536" cy="648072"/>
              </a:xfrm>
              <a:prstGeom prst="rect">
                <a:avLst/>
              </a:prstGeom>
              <a:blipFill>
                <a:blip r:embed="rId5"/>
                <a:stretch>
                  <a:fillRect t="-5660" b="-1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1431125"/>
                <a:ext cx="9144000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Speedup</m:t>
                      </m:r>
                      <m:r>
                        <a:rPr kumimoji="0" lang="en-US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Time</m:t>
                          </m:r>
                          <m: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serial</m:t>
                          </m:r>
                          <m: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</m:t>
                          </m:r>
                          <m: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accuracy</m:t>
                          </m:r>
                          <m: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Time</m:t>
                          </m:r>
                          <m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parallel</m:t>
                          </m:r>
                          <m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</m:t>
                          </m:r>
                          <m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accuracy</m:t>
                          </m:r>
                          <m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31125"/>
                <a:ext cx="9144000" cy="7017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7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15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evaluate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764704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Measure of performance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7591"/>
            <a:ext cx="8100392" cy="717313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-360040" y="2996952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evaluate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run-time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77641" y="3875574"/>
                <a:ext cx="4248472" cy="1353626"/>
              </a:xfrm>
              <a:prstGeom prst="rect">
                <a:avLst/>
              </a:prstGeom>
              <a:solidFill>
                <a:srgbClr val="5BD4FF">
                  <a:alpha val="49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Time to accuracy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[time per data pass]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[#passes to accuracy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641" y="3875574"/>
                <a:ext cx="4248472" cy="1353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/>
          <p:cNvSpPr txBox="1">
            <a:spLocks/>
          </p:cNvSpPr>
          <p:nvPr/>
        </p:nvSpPr>
        <p:spPr>
          <a:xfrm>
            <a:off x="-360040" y="5517232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vs.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serial SGD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Convergence after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gradient computations?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3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so slow?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764704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Speed-up (time for data pass) becomes better with larger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is the Bottleneck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beyond ~10 machines, network overhead becomes dominant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76429" y="3126542"/>
            <a:ext cx="3672408" cy="1353626"/>
          </a:xfrm>
          <a:prstGeom prst="rect">
            <a:avLst/>
          </a:prstGeom>
          <a:solidFill>
            <a:srgbClr val="5BD4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Time per pass: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time for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dataset_size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batch_size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ifar10EpochTimeWorkerSpeedu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t="4695" r="7265"/>
          <a:stretch/>
        </p:blipFill>
        <p:spPr>
          <a:xfrm>
            <a:off x="122089" y="2708920"/>
            <a:ext cx="4392488" cy="35424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68541" y="4760196"/>
            <a:ext cx="3672408" cy="1353626"/>
          </a:xfrm>
          <a:prstGeom prst="rect">
            <a:avLst/>
          </a:prstGeom>
          <a:solidFill>
            <a:srgbClr val="5BD4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Bigger Batch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Less Communication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(smaller time per epoch)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about Larger Batches?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360040" y="764704"/>
                <a:ext cx="9396536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If small batch is bad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maximize it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Number of passes to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Gill Sans Light"/>
                      </a:rPr>
                      <m:t>𝝐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accuracy: worse with larger </a:t>
                </a:r>
                <a14:m>
                  <m:oMath xmlns:m="http://schemas.openxmlformats.org/officeDocument/2006/math">
                    <m:r>
                      <a:rPr kumimoji="0" lang="en-US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𝑩</m:t>
                    </m:r>
                  </m:oMath>
                </a14:m>
                <a:endParaRPr kumimoji="0" lang="en-US" sz="21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40" y="764704"/>
                <a:ext cx="9396536" cy="648072"/>
              </a:xfrm>
              <a:prstGeom prst="rect">
                <a:avLst/>
              </a:prstGeom>
              <a:blipFill>
                <a:blip r:embed="rId3"/>
                <a:stretch>
                  <a:fillRect b="-8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076429" y="3126542"/>
                <a:ext cx="3672408" cy="1353626"/>
              </a:xfrm>
              <a:prstGeom prst="rect">
                <a:avLst/>
              </a:prstGeom>
              <a:solidFill>
                <a:srgbClr val="5BD4FF">
                  <a:alpha val="5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Large Batch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worse training error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(more passes to accuracy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Gill Sans Light"/>
                      </a:rPr>
                      <m:t>𝝐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29" y="3126542"/>
                <a:ext cx="3672408" cy="1353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068541" y="4760196"/>
            <a:ext cx="3672408" cy="973060"/>
          </a:xfrm>
          <a:prstGeom prst="rect">
            <a:avLst/>
          </a:prstGeom>
          <a:solidFill>
            <a:srgbClr val="5BD4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Large Batch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worse generalization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Cifar10Accuracy_BatchsizeVsStep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3470" r="6182"/>
          <a:stretch/>
        </p:blipFill>
        <p:spPr>
          <a:xfrm>
            <a:off x="0" y="2348880"/>
            <a:ext cx="4914947" cy="39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4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Convergence of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360040" y="764704"/>
                <a:ext cx="9396536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System perspective: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large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batch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 better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Statistical perspective: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small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batch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 better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Q: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Are large batches fundamentally bad?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Main question: How does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minibatch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SGD compare to1-sample SGD?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Idea: compare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iterations of 1-sample SGD with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/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iterations of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minibatch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SGD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Expectation: updating the global model every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gradients is not a big issue (under some assumptions).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40" y="764704"/>
                <a:ext cx="9396536" cy="648072"/>
              </a:xfrm>
              <a:prstGeom prst="rect">
                <a:avLst/>
              </a:prstGeom>
              <a:blipFill>
                <a:blip r:embed="rId3"/>
                <a:stretch>
                  <a:fillRect b="-52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745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 - Setup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1052736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Supervised learning - Empirical Risk Minimization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26147" y="1556792"/>
                <a:ext cx="4020268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box>
                        <m:box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147" y="1556792"/>
                <a:ext cx="4020268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164288" y="1117875"/>
                <a:ext cx="1729191" cy="620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      Model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𝒲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117875"/>
                <a:ext cx="1729191" cy="620491"/>
              </a:xfrm>
              <a:prstGeom prst="rect">
                <a:avLst/>
              </a:prstGeom>
              <a:blipFill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 bwMode="auto">
          <a:xfrm flipH="1">
            <a:off x="6526113" y="1700808"/>
            <a:ext cx="1286247" cy="117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97540" y="2764516"/>
                <a:ext cx="2277482" cy="400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𝒲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540" y="2764516"/>
                <a:ext cx="2277482" cy="400431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28621" y="4497425"/>
                <a:ext cx="4215320" cy="1471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     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Minibatch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SGD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𝑘𝐵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621" y="4497425"/>
                <a:ext cx="4215320" cy="1471878"/>
              </a:xfrm>
              <a:prstGeom prst="rect">
                <a:avLst/>
              </a:prstGeom>
              <a:blipFill>
                <a:blip r:embed="rId6"/>
                <a:stretch>
                  <a:fillRect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 bwMode="auto">
          <a:xfrm flipV="1">
            <a:off x="1908274" y="2203890"/>
            <a:ext cx="725203" cy="8607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508" y="3118116"/>
                <a:ext cx="3625396" cy="144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Differentiable loss functions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–smooth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–strongly convex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–</a:t>
                </a:r>
                <a:r>
                  <a:rPr kumimoji="0" lang="en-US" sz="16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Polyak-Lojasiewicz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8" y="3118116"/>
                <a:ext cx="3625396" cy="1449308"/>
              </a:xfrm>
              <a:prstGeom prst="rect">
                <a:avLst/>
              </a:prstGeom>
              <a:blipFill>
                <a:blip r:embed="rId7"/>
                <a:stretch>
                  <a:fillRect l="-67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975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Single iteration of 1-sample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980728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Progress in a single iteration: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-360040" y="4365104"/>
                <a:ext cx="9396536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minibatch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SGD “works”, we expect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times more progress!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40" y="4365104"/>
                <a:ext cx="9396536" cy="648072"/>
              </a:xfrm>
              <a:prstGeom prst="rect">
                <a:avLst/>
              </a:prstGeom>
              <a:blipFill>
                <a:blip r:embed="rId3"/>
                <a:stretch>
                  <a:fillRect b="-29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07504" y="3483552"/>
            <a:ext cx="7353418" cy="521512"/>
          </a:xfrm>
          <a:prstGeom prst="rect">
            <a:avLst/>
          </a:prstGeom>
          <a:solidFill>
            <a:srgbClr val="F2939F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0" y="1978319"/>
            <a:ext cx="8892480" cy="19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2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Single iteration of </a:t>
            </a:r>
            <a:r>
              <a:rPr kumimoji="0" lang="en-US" sz="3000" b="1" i="1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-sample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980728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Progress in a single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iteration: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360040" y="4653136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does it compare in expectation with 1-sample SGD?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93399" y="3514080"/>
            <a:ext cx="7406586" cy="1042749"/>
          </a:xfrm>
          <a:prstGeom prst="rect">
            <a:avLst/>
          </a:prstGeom>
          <a:solidFill>
            <a:srgbClr val="F2939F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8805874" cy="26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Single iteration of </a:t>
            </a:r>
            <a:r>
              <a:rPr kumimoji="0" lang="en-US" sz="3000" b="1" i="1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-sample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764704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Progress is equal to: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396552" y="3645024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Variance is equal to: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5" y="1412776"/>
            <a:ext cx="7900779" cy="1089763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61" y="2492896"/>
            <a:ext cx="7721687" cy="1168477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077072"/>
            <a:ext cx="9036496" cy="970863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15" b="18093"/>
          <a:stretch/>
        </p:blipFill>
        <p:spPr>
          <a:xfrm>
            <a:off x="108520" y="4977172"/>
            <a:ext cx="9144000" cy="900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34"/>
          <a:stretch/>
        </p:blipFill>
        <p:spPr>
          <a:xfrm>
            <a:off x="108520" y="5877272"/>
            <a:ext cx="9144000" cy="40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8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 vs. SGD Progress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1124744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1-sample SGD Progress: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-360040" y="5157192"/>
                <a:ext cx="9396536" cy="37798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“Extra variance” term directly controlled by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40" y="5157192"/>
                <a:ext cx="9396536" cy="377983"/>
              </a:xfrm>
              <a:prstGeom prst="rect">
                <a:avLst/>
              </a:prstGeom>
              <a:blipFill>
                <a:blip r:embed="rId3"/>
                <a:stretch>
                  <a:fillRect t="-1613" b="-4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7" y="1687685"/>
            <a:ext cx="8001000" cy="51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-360040" y="2420888"/>
                <a:ext cx="9396536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-sample SGD Progress: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40" y="2420888"/>
                <a:ext cx="9396536" cy="648072"/>
              </a:xfrm>
              <a:prstGeom prst="rect">
                <a:avLst/>
              </a:prstGeom>
              <a:blipFill>
                <a:blip r:embed="rId5"/>
                <a:stretch>
                  <a:fillRect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2339752" y="3927151"/>
            <a:ext cx="4896544" cy="960672"/>
          </a:xfrm>
          <a:prstGeom prst="rect">
            <a:avLst/>
          </a:prstGeom>
          <a:solidFill>
            <a:srgbClr val="F2939F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852936"/>
            <a:ext cx="8312727" cy="2034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-360040" y="5661248"/>
                <a:ext cx="9396536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Simple idea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Set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so that the extra term is smaller than</a:t>
                </a:r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40" y="5661248"/>
                <a:ext cx="9396536" cy="648072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661248"/>
            <a:ext cx="2044198" cy="38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784976" cy="6477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Computing Performance - the Good Old Days are Over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873452" y="1065743"/>
            <a:ext cx="400560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Free Performance Lunch is over!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(Herb Sutter 2005)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Only transistor density still increasing exponentially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other trends start to flatten out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011082"/>
            <a:ext cx="5330555" cy="531219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 bwMode="auto">
          <a:xfrm>
            <a:off x="4355976" y="2852936"/>
            <a:ext cx="0" cy="2376264"/>
          </a:xfrm>
          <a:prstGeom prst="line">
            <a:avLst/>
          </a:prstGeom>
          <a:solidFill>
            <a:schemeClr val="accent1"/>
          </a:solidFill>
          <a:ln w="79375" cap="flat" cmpd="tri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4788024" y="2621310"/>
            <a:ext cx="424847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 Wall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End of Dennard scaling: no longer fixed power/area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Dennard scaling ignored the “leakage current” and “threshold voltage”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Too much heat to dissipate at high clock frequencies – chip will melt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 90nm and smaller, transistors would leak part of their power into the substrate of the processor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chip heats up 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Putting a sufficiently large # “leaky” transistors together, the chip overheats</a:t>
            </a:r>
          </a:p>
        </p:txBody>
      </p:sp>
    </p:spTree>
    <p:extLst>
      <p:ext uri="{BB962C8B-B14F-4D97-AF65-F5344CB8AC3E}">
        <p14:creationId xmlns:p14="http://schemas.microsoft.com/office/powerpoint/2010/main" val="33327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787465" y="5711256"/>
            <a:ext cx="7353418" cy="5215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 vs. SGD Progress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1219397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-360040" y="2204864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get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787466" y="5746888"/>
                <a:ext cx="7353418" cy="41841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times more progress! (approximately)</a:t>
                </a:r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66" y="5746888"/>
                <a:ext cx="7353418" cy="418416"/>
              </a:xfrm>
              <a:prstGeom prst="rect">
                <a:avLst/>
              </a:prstGeom>
              <a:blipFill>
                <a:blip r:embed="rId3"/>
                <a:stretch>
                  <a:fillRect t="-2941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13446"/>
            <a:ext cx="3070645" cy="854023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5" y="2852936"/>
            <a:ext cx="8312727" cy="805354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-360040" y="3873595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1- sample SGD gets:</a:t>
            </a:r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0" y="4469573"/>
            <a:ext cx="7273636" cy="4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4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0" grpId="0"/>
      <p:bldP spid="23" grpId="0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Diversity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90081" y="2694953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Result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157611"/>
            <a:ext cx="8435670" cy="1788144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-432048" y="1196752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Diversity: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44" b="49163"/>
          <a:stretch/>
        </p:blipFill>
        <p:spPr>
          <a:xfrm>
            <a:off x="2699792" y="1062414"/>
            <a:ext cx="3096344" cy="774497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48823"/>
          <a:stretch/>
        </p:blipFill>
        <p:spPr>
          <a:xfrm>
            <a:off x="3347864" y="1764255"/>
            <a:ext cx="5731935" cy="825853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12" y="5132143"/>
            <a:ext cx="2203543" cy="52821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6948264" y="4779522"/>
            <a:ext cx="288032" cy="437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-390081" y="5157192"/>
                <a:ext cx="9396536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True for both global, local min, and critical points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Universal lemma (no assumptions)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Corollary: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proportional to grad diversity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), we are good!!!</a:t>
                </a:r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0081" y="5157192"/>
                <a:ext cx="9396536" cy="648072"/>
              </a:xfrm>
              <a:prstGeom prst="rect">
                <a:avLst/>
              </a:prstGeom>
              <a:blipFill>
                <a:blip r:embed="rId6"/>
                <a:stretch>
                  <a:fillRect t="-5660" b="-96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27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Diversity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90081" y="980728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Measures similarity between gradients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Big Diversity: Larger batches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better speedups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Small Diversity: Smaller Batches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worse speedup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Minibatch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SGD: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If batch size is beyond a threshold (proportional to grad diversity)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worse accuracy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diversity controls the distributed performance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001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gradients are orthogonal, Diversity = 1</a:t>
            </a:r>
          </a:p>
          <a:p>
            <a:pPr marL="12001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gradients identical, Diversity = 1/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75656" y="4437112"/>
            <a:ext cx="3024334" cy="1911187"/>
            <a:chOff x="1782965" y="2852345"/>
            <a:chExt cx="4337731" cy="3558918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3761116" y="3059379"/>
              <a:ext cx="681487" cy="845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761116" y="3743502"/>
              <a:ext cx="1500996" cy="161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761116" y="3904768"/>
              <a:ext cx="1017917" cy="6151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2398142" y="3904768"/>
              <a:ext cx="1362974" cy="7625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3079629" y="2852345"/>
              <a:ext cx="681488" cy="1052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2941607" y="3717624"/>
              <a:ext cx="819508" cy="1871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761115" y="3930645"/>
              <a:ext cx="0" cy="1578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782965" y="5723511"/>
              <a:ext cx="4337731" cy="687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Arial" panose="020B0604020202020204" pitchFamily="34" charset="0"/>
                </a:rPr>
                <a:t>Large gradient diversity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64088" y="4509120"/>
            <a:ext cx="2808312" cy="1842995"/>
            <a:chOff x="6676845" y="2980907"/>
            <a:chExt cx="3867510" cy="3429963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7381336" y="3222925"/>
              <a:ext cx="1641894" cy="50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7381336" y="3564987"/>
              <a:ext cx="1500996" cy="161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7381336" y="3726253"/>
              <a:ext cx="2193985" cy="8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7381337" y="2980907"/>
              <a:ext cx="1132935" cy="745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381335" y="3726253"/>
              <a:ext cx="723184" cy="577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381335" y="3717624"/>
              <a:ext cx="1762665" cy="5512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676845" y="5723513"/>
              <a:ext cx="3867510" cy="687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Arial" panose="020B0604020202020204" pitchFamily="34" charset="0"/>
                </a:rPr>
                <a:t>Small gradient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6435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Large Batches bring Redundancy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638174" y="1263126"/>
            <a:ext cx="3881252" cy="3801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5" y="2324392"/>
            <a:ext cx="216024" cy="126635"/>
          </a:xfrm>
          <a:prstGeom prst="rect">
            <a:avLst/>
          </a:prstGeom>
        </p:spPr>
      </p:pic>
      <p:pic>
        <p:nvPicPr>
          <p:cNvPr id="30" name="Picture 29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412" y="4995894"/>
            <a:ext cx="374841" cy="297459"/>
          </a:xfrm>
          <a:prstGeom prst="rect">
            <a:avLst/>
          </a:prstGeom>
        </p:spPr>
      </p:pic>
      <p:pic>
        <p:nvPicPr>
          <p:cNvPr id="41" name="Picture 40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971" y="5418977"/>
            <a:ext cx="360282" cy="304556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35" y="4981688"/>
            <a:ext cx="1198390" cy="286067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35" y="5412589"/>
            <a:ext cx="1198390" cy="286067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75" y="5411462"/>
            <a:ext cx="1198390" cy="286067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90" y="5410335"/>
            <a:ext cx="1198390" cy="286067"/>
          </a:xfrm>
          <a:prstGeom prst="rect">
            <a:avLst/>
          </a:prstGeom>
        </p:spPr>
      </p:pic>
      <p:pic>
        <p:nvPicPr>
          <p:cNvPr id="46" name="Picture 45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1712" y="5451324"/>
            <a:ext cx="324361" cy="26614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660470" y="5400647"/>
            <a:ext cx="362065" cy="316822"/>
          </a:xfrm>
          <a:prstGeom prst="rect">
            <a:avLst/>
          </a:prstGeom>
        </p:spPr>
      </p:pic>
      <p:pic>
        <p:nvPicPr>
          <p:cNvPr id="48" name="Picture 47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516" y="5850912"/>
            <a:ext cx="374841" cy="297459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39" y="5836706"/>
            <a:ext cx="1198390" cy="286067"/>
          </a:xfrm>
          <a:prstGeom prst="rect">
            <a:avLst/>
          </a:prstGeom>
        </p:spPr>
      </p:pic>
      <p:pic>
        <p:nvPicPr>
          <p:cNvPr id="50" name="Picture 49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467" y="5842247"/>
            <a:ext cx="374841" cy="297459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90" y="5828041"/>
            <a:ext cx="1198390" cy="286067"/>
          </a:xfrm>
          <a:prstGeom prst="rect">
            <a:avLst/>
          </a:prstGeom>
        </p:spPr>
      </p:pic>
      <p:pic>
        <p:nvPicPr>
          <p:cNvPr id="52" name="Picture 51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412" y="5867845"/>
            <a:ext cx="374841" cy="297459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35" y="5853639"/>
            <a:ext cx="1198390" cy="286067"/>
          </a:xfrm>
          <a:prstGeom prst="rect">
            <a:avLst/>
          </a:prstGeom>
        </p:spPr>
      </p:pic>
      <p:pic>
        <p:nvPicPr>
          <p:cNvPr id="54" name="Picture 53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453" y="4970296"/>
            <a:ext cx="374841" cy="297459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76" y="4956090"/>
            <a:ext cx="1198390" cy="286067"/>
          </a:xfrm>
          <a:prstGeom prst="rect">
            <a:avLst/>
          </a:prstGeom>
        </p:spPr>
      </p:pic>
      <p:pic>
        <p:nvPicPr>
          <p:cNvPr id="56" name="Picture 55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952" y="5021492"/>
            <a:ext cx="374841" cy="297459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75" y="5007286"/>
            <a:ext cx="1198390" cy="2860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83216" y="1263125"/>
            <a:ext cx="3809903" cy="1918569"/>
          </a:xfrm>
          <a:prstGeom prst="rect">
            <a:avLst/>
          </a:prstGeom>
          <a:solidFill>
            <a:srgbClr val="0066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Similarity hurts!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“similar” gradient updates/workload 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workers compute identical gradients – useless!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no speedup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84168" y="1263125"/>
            <a:ext cx="2911814" cy="1918569"/>
          </a:xfrm>
          <a:prstGeom prst="rect">
            <a:avLst/>
          </a:prstGeom>
          <a:solidFill>
            <a:srgbClr val="FF6600">
              <a:alpha val="4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Problems with high “workload diversity” are more amenable to parallelization.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22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Diversity in Experiments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52536" y="4941168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Smaller diversity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slower convergence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Mechanisms to increase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Many questions: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generalization? delayed nodes? how often do we average? …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udaConvnetLossRatio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1575" r="2529" b="5482"/>
          <a:stretch/>
        </p:blipFill>
        <p:spPr>
          <a:xfrm>
            <a:off x="1825056" y="1341487"/>
            <a:ext cx="5267223" cy="38877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44208" y="1019758"/>
            <a:ext cx="3002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CIFAR-10 (CUDA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ConvNet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34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increase diversity?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90081" y="980728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want to maximize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Possible 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371600" marR="0" lvl="2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pre-processing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(similar to preconditioning)</a:t>
            </a:r>
          </a:p>
          <a:p>
            <a:pPr marL="1371600" marR="0" lvl="2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Dropout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(e.g., gradient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sparsification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371600" marR="0" lvl="2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deep architectures that suppress interference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9" y="1489741"/>
            <a:ext cx="7425764" cy="7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3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Large Scale Distributed Deep Networks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360040" y="692696"/>
            <a:ext cx="954055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Limitations of GPU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Speed-up is small when the model does not fit in the GPU memory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and parameter reduction are not attractive for large scale ML problems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DistBelief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(Google Brain 2011)</a:t>
            </a:r>
          </a:p>
          <a:p>
            <a:pPr marL="892175" marR="0" lvl="2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Predecessor of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175" marR="0" lvl="2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Software framework using computing clusters with 1000s of machines to train large models</a:t>
            </a:r>
          </a:p>
          <a:p>
            <a:pPr marL="892175" marR="0" lvl="2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Clusters are utilized to asynchronously compute gradients</a:t>
            </a:r>
          </a:p>
          <a:p>
            <a:pPr marL="892175" marR="0" lvl="2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Not require the problem to be either convex or sparse</a:t>
            </a:r>
          </a:p>
          <a:p>
            <a:pPr marL="892175" marR="0" lvl="2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175" marR="0" lvl="2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Two main methods </a:t>
            </a:r>
          </a:p>
          <a:p>
            <a:pPr marL="1349375" marR="0" lvl="3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(1) Downpour SGD </a:t>
            </a:r>
          </a:p>
          <a:p>
            <a:pPr marL="1349375" marR="0" lvl="3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(2) Sandblaster L-BFGS</a:t>
            </a:r>
          </a:p>
          <a:p>
            <a:pPr marL="892175" marR="0" lvl="2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Two-level parallelism</a:t>
            </a:r>
          </a:p>
          <a:p>
            <a:pPr marL="1349375" marR="0" lvl="3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(1) Model Parallelism</a:t>
            </a:r>
          </a:p>
          <a:p>
            <a:pPr marL="1349375" marR="0" lvl="3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(2) Data Parallelism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323527" y="1988840"/>
            <a:ext cx="8425309" cy="79208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Arial" panose="020B0604020202020204" pitchFamily="34" charset="0"/>
              </a:rPr>
              <a:t>How to train a deep network with billions of parameters </a:t>
            </a: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Arial" panose="020B0604020202020204" pitchFamily="34" charset="0"/>
              </a:rPr>
              <a:t>using tens of thousands of CPU cores?</a:t>
            </a:r>
          </a:p>
        </p:txBody>
      </p:sp>
    </p:spTree>
    <p:extLst>
      <p:ext uri="{BB962C8B-B14F-4D97-AF65-F5344CB8AC3E}">
        <p14:creationId xmlns:p14="http://schemas.microsoft.com/office/powerpoint/2010/main" val="79465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 Parallelism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8" y="1363166"/>
            <a:ext cx="4590200" cy="401005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318099" y="1128102"/>
            <a:ext cx="453687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5 layer DNN with local connectivity is partitioned across 4 machines. 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Only nodes with edges that cross partition boundaries 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thick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lines) need to have their state transmitted between machines. 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Even in cases where a node has multiple edges crossing a partition boundary, its state is only sent to the machine on the other side of that boundary once. 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Within each partition, computation for individual nodes will thebe parallelized across all available CPU cores.</a:t>
            </a:r>
          </a:p>
        </p:txBody>
      </p:sp>
    </p:spTree>
    <p:extLst>
      <p:ext uri="{BB962C8B-B14F-4D97-AF65-F5344CB8AC3E}">
        <p14:creationId xmlns:p14="http://schemas.microsoft.com/office/powerpoint/2010/main" val="2487176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 Parallelism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454426" y="814210"/>
            <a:ext cx="5798094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marR="0" lvl="1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DistBelief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enables model parallelism</a:t>
            </a:r>
          </a:p>
          <a:p>
            <a:pPr marL="176213" marR="0" lvl="1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(1) Across machines via message passing 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box)</a:t>
            </a:r>
          </a:p>
          <a:p>
            <a:pPr marL="176213" marR="0" lvl="1" indent="-1762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(2) Within a machine via multithreading 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box)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benefits of distributing DNNs across multiple machines depends on 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connectivity structure 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computational needs of the model.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Models with a large number of parameters or high computational demands typically benefit from access to more CPUs and memory…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… up to the point where communication costs dominate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209088" y="1006184"/>
            <a:ext cx="7694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0"/>
                <a:cs typeface="Arial" panose="020B0604020202020204" pitchFamily="34" charset="0"/>
              </a:rPr>
              <a:t>Model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751566" y="1796074"/>
            <a:ext cx="1651992" cy="1803797"/>
            <a:chOff x="0" y="0"/>
            <a:chExt cx="1480" cy="1616"/>
          </a:xfrm>
        </p:grpSpPr>
        <p:sp>
          <p:nvSpPr>
            <p:cNvPr id="11" name="AutoShape 3"/>
            <p:cNvSpPr>
              <a:spLocks/>
            </p:cNvSpPr>
            <p:nvPr/>
          </p:nvSpPr>
          <p:spPr bwMode="auto">
            <a:xfrm>
              <a:off x="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2" name="AutoShape 4"/>
            <p:cNvSpPr>
              <a:spLocks/>
            </p:cNvSpPr>
            <p:nvPr/>
          </p:nvSpPr>
          <p:spPr bwMode="auto">
            <a:xfrm>
              <a:off x="960" y="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3" name="AutoShape 5"/>
            <p:cNvSpPr>
              <a:spLocks/>
            </p:cNvSpPr>
            <p:nvPr/>
          </p:nvSpPr>
          <p:spPr bwMode="auto">
            <a:xfrm>
              <a:off x="0" y="1096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4" name="AutoShape 6"/>
            <p:cNvSpPr>
              <a:spLocks/>
            </p:cNvSpPr>
            <p:nvPr/>
          </p:nvSpPr>
          <p:spPr bwMode="auto">
            <a:xfrm>
              <a:off x="960" y="1096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7"/>
          <p:cNvGrpSpPr>
            <a:grpSpLocks/>
          </p:cNvGrpSpPr>
          <p:nvPr/>
        </p:nvGrpSpPr>
        <p:grpSpPr bwMode="auto">
          <a:xfrm>
            <a:off x="1046246" y="2090754"/>
            <a:ext cx="1071563" cy="1223367"/>
            <a:chOff x="0" y="0"/>
            <a:chExt cx="960" cy="1096"/>
          </a:xfrm>
        </p:grpSpPr>
        <p:sp>
          <p:nvSpPr>
            <p:cNvPr id="17" name="Line 8"/>
            <p:cNvSpPr>
              <a:spLocks noChangeShapeType="1"/>
            </p:cNvSpPr>
            <p:nvPr/>
          </p:nvSpPr>
          <p:spPr bwMode="auto">
            <a:xfrm flipH="1">
              <a:off x="0" y="277"/>
              <a:ext cx="0" cy="523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960" y="280"/>
              <a:ext cx="0" cy="522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 rot="10800000" flipH="1">
              <a:off x="271" y="0"/>
              <a:ext cx="409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272" y="1096"/>
              <a:ext cx="408" cy="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264" y="264"/>
              <a:ext cx="440" cy="5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264" y="264"/>
              <a:ext cx="440" cy="5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14"/>
          <p:cNvGrpSpPr>
            <a:grpSpLocks/>
          </p:cNvGrpSpPr>
          <p:nvPr/>
        </p:nvGrpSpPr>
        <p:grpSpPr bwMode="auto">
          <a:xfrm>
            <a:off x="2403558" y="4574308"/>
            <a:ext cx="1541488" cy="446484"/>
            <a:chOff x="0" y="0"/>
            <a:chExt cx="1381" cy="400"/>
          </a:xfrm>
        </p:grpSpPr>
        <p:sp>
          <p:nvSpPr>
            <p:cNvPr id="26" name="AutoShape 15"/>
            <p:cNvSpPr>
              <a:spLocks/>
            </p:cNvSpPr>
            <p:nvPr/>
          </p:nvSpPr>
          <p:spPr bwMode="auto">
            <a:xfrm>
              <a:off x="0" y="0"/>
              <a:ext cx="400" cy="400"/>
            </a:xfrm>
            <a:prstGeom prst="roundRect">
              <a:avLst>
                <a:gd name="adj" fmla="val 30000"/>
              </a:avLst>
            </a:prstGeom>
            <a:solidFill>
              <a:srgbClr val="C0EDFE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7" name="Rectangle 16"/>
            <p:cNvSpPr>
              <a:spLocks/>
            </p:cNvSpPr>
            <p:nvPr/>
          </p:nvSpPr>
          <p:spPr bwMode="auto">
            <a:xfrm>
              <a:off x="492" y="57"/>
              <a:ext cx="889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rPr>
                <a:t>Machine </a:t>
              </a:r>
            </a:p>
          </p:txBody>
        </p:sp>
      </p:grpSp>
      <p:sp>
        <p:nvSpPr>
          <p:cNvPr id="29" name="Rectangle 42"/>
          <p:cNvSpPr>
            <a:spLocks/>
          </p:cNvSpPr>
          <p:nvPr/>
        </p:nvSpPr>
        <p:spPr bwMode="auto">
          <a:xfrm>
            <a:off x="179512" y="1412098"/>
            <a:ext cx="2768203" cy="28575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30" name="Group 45"/>
          <p:cNvGrpSpPr>
            <a:grpSpLocks/>
          </p:cNvGrpSpPr>
          <p:nvPr/>
        </p:nvGrpSpPr>
        <p:grpSpPr bwMode="auto">
          <a:xfrm>
            <a:off x="821994" y="4430332"/>
            <a:ext cx="1384956" cy="1571625"/>
            <a:chOff x="153" y="0"/>
            <a:chExt cx="1240" cy="1408"/>
          </a:xfrm>
        </p:grpSpPr>
        <p:grpSp>
          <p:nvGrpSpPr>
            <p:cNvPr id="31" name="Group 46"/>
            <p:cNvGrpSpPr>
              <a:grpSpLocks/>
            </p:cNvGrpSpPr>
            <p:nvPr/>
          </p:nvGrpSpPr>
          <p:grpSpPr bwMode="auto">
            <a:xfrm>
              <a:off x="497" y="424"/>
              <a:ext cx="640" cy="648"/>
              <a:chOff x="0" y="0"/>
              <a:chExt cx="640" cy="648"/>
            </a:xfrm>
          </p:grpSpPr>
          <p:sp>
            <p:nvSpPr>
              <p:cNvPr id="34" name="Oval 47"/>
              <p:cNvSpPr>
                <a:spLocks/>
              </p:cNvSpPr>
              <p:nvPr/>
            </p:nvSpPr>
            <p:spPr bwMode="auto">
              <a:xfrm>
                <a:off x="0" y="48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48"/>
              <p:cNvSpPr>
                <a:spLocks/>
              </p:cNvSpPr>
              <p:nvPr/>
            </p:nvSpPr>
            <p:spPr bwMode="auto">
              <a:xfrm>
                <a:off x="0" y="104"/>
                <a:ext cx="640" cy="44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7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49"/>
              <p:cNvSpPr>
                <a:spLocks/>
              </p:cNvSpPr>
              <p:nvPr/>
            </p:nvSpPr>
            <p:spPr bwMode="auto">
              <a:xfrm>
                <a:off x="0" y="0"/>
                <a:ext cx="640" cy="16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7" name="Line 50"/>
              <p:cNvSpPr>
                <a:spLocks noChangeShapeType="1"/>
              </p:cNvSpPr>
              <p:nvPr/>
            </p:nvSpPr>
            <p:spPr bwMode="auto">
              <a:xfrm flipH="1">
                <a:off x="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8" name="Line 51"/>
              <p:cNvSpPr>
                <a:spLocks noChangeShapeType="1"/>
              </p:cNvSpPr>
              <p:nvPr/>
            </p:nvSpPr>
            <p:spPr bwMode="auto">
              <a:xfrm flipH="1">
                <a:off x="640" y="96"/>
                <a:ext cx="0" cy="4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" name="Line 52"/>
            <p:cNvSpPr>
              <a:spLocks noChangeShapeType="1"/>
            </p:cNvSpPr>
            <p:nvPr/>
          </p:nvSpPr>
          <p:spPr bwMode="auto">
            <a:xfrm>
              <a:off x="817" y="0"/>
              <a:ext cx="0" cy="496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33" name="Rectangle 53"/>
            <p:cNvSpPr>
              <a:spLocks/>
            </p:cNvSpPr>
            <p:nvPr/>
          </p:nvSpPr>
          <p:spPr bwMode="auto">
            <a:xfrm>
              <a:off x="153" y="1160"/>
              <a:ext cx="124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rPr>
                <a:t>Training Data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821" y="5129503"/>
            <a:ext cx="1548518" cy="627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6769" b="55055"/>
          <a:stretch/>
        </p:blipFill>
        <p:spPr>
          <a:xfrm>
            <a:off x="827584" y="1868231"/>
            <a:ext cx="1839657" cy="19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Downpour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52536" y="4509120"/>
            <a:ext cx="939653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Issues: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Each model replica computes its gradients based on slightly outdated parameters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 guarantee that at any given moment each shard of the PS has undergone the same number of updates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Subtle inconsistencies in the timestamps of parameters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Little theoretical grounding for the safety of these operations, but it works!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344516" y="1124744"/>
            <a:ext cx="542057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variant of asynchronous SGD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leverages adaptive learning rates and supports a large number of model replicas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Divide training data into a number of subsets and run a copy of the model on each of these subsets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Communicate gradient updates through a centralized parameter server (PS)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77" y="1507834"/>
            <a:ext cx="4018727" cy="148911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-346716" y="3717032"/>
            <a:ext cx="9311204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Two asynchronous aspects: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 replicas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parameter shards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run independently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28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But Moore’s “Law” continues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26112" y="980728"/>
            <a:ext cx="942754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Single-thread (single-core) performance growth ended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Frequency scaling ended (Dennard scaling) ~ 4GHz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Instruction-level parallelism (perf/clock) scaling stalled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do we do with all these transistors?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/>
          <a:stretch/>
        </p:blipFill>
        <p:spPr>
          <a:xfrm>
            <a:off x="3707904" y="2146645"/>
            <a:ext cx="5365538" cy="358661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-426112" y="2420888"/>
            <a:ext cx="3845984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improvements are now coming from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increase in the number of cores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 a processor (ASIC)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#cores per chip doubles every 18 months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instead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 clock 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Multiple (simple) cores at lower clock frequency are more power efficient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79512" y="5863483"/>
            <a:ext cx="8821921" cy="373829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End of era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Sequential Computing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… Time 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rPr>
              <a:t>Parallel Computing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8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Downpour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3492575" y="2348508"/>
            <a:ext cx="812601" cy="1035844"/>
            <a:chOff x="0" y="0"/>
            <a:chExt cx="728" cy="928"/>
          </a:xfrm>
        </p:grpSpPr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H="1">
              <a:off x="0" y="0"/>
              <a:ext cx="400" cy="92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3"/>
                <p:cNvSpPr>
                  <a:spLocks/>
                </p:cNvSpPr>
                <p:nvPr/>
              </p:nvSpPr>
              <p:spPr bwMode="auto">
                <a:xfrm>
                  <a:off x="64" y="258"/>
                  <a:ext cx="664" cy="3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61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Gill Sans" charset="0"/>
                          </a:rPr>
                          <m:t>𝑤</m:t>
                        </m:r>
                      </m:oMath>
                    </m:oMathPara>
                  </a14:m>
                  <a:endParaRPr kumimoji="0" lang="en-US" sz="2461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ＭＳ Ｐゴシック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" y="258"/>
                  <a:ext cx="664" cy="3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2653184" y="3446860"/>
            <a:ext cx="1428750" cy="2536031"/>
            <a:chOff x="0" y="0"/>
            <a:chExt cx="1280" cy="2272"/>
          </a:xfrm>
        </p:grpSpPr>
        <p:grpSp>
          <p:nvGrpSpPr>
            <p:cNvPr id="11" name="Group 5"/>
            <p:cNvGrpSpPr>
              <a:grpSpLocks/>
            </p:cNvGrpSpPr>
            <p:nvPr/>
          </p:nvGrpSpPr>
          <p:grpSpPr bwMode="auto">
            <a:xfrm>
              <a:off x="80" y="80"/>
              <a:ext cx="520" cy="520"/>
              <a:chOff x="0" y="0"/>
              <a:chExt cx="520" cy="520"/>
            </a:xfrm>
          </p:grpSpPr>
          <p:sp>
            <p:nvSpPr>
              <p:cNvPr id="46" name="AutoShape 6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47" name="Group 7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48" name="Rectangle 8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Rectangle 9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Rectangle 10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11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" name="Group 12"/>
            <p:cNvGrpSpPr>
              <a:grpSpLocks/>
            </p:cNvGrpSpPr>
            <p:nvPr/>
          </p:nvGrpSpPr>
          <p:grpSpPr bwMode="auto">
            <a:xfrm>
              <a:off x="680" y="80"/>
              <a:ext cx="520" cy="520"/>
              <a:chOff x="0" y="0"/>
              <a:chExt cx="520" cy="520"/>
            </a:xfrm>
          </p:grpSpPr>
          <p:sp>
            <p:nvSpPr>
              <p:cNvPr id="40" name="AutoShape 13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14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42" name="Rectangle 15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Rectangle 16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Rectangle 17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Rectangle 18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" name="Group 19"/>
            <p:cNvGrpSpPr>
              <a:grpSpLocks/>
            </p:cNvGrpSpPr>
            <p:nvPr/>
          </p:nvGrpSpPr>
          <p:grpSpPr bwMode="auto">
            <a:xfrm>
              <a:off x="80" y="680"/>
              <a:ext cx="520" cy="520"/>
              <a:chOff x="0" y="0"/>
              <a:chExt cx="520" cy="520"/>
            </a:xfrm>
          </p:grpSpPr>
          <p:sp>
            <p:nvSpPr>
              <p:cNvPr id="34" name="AutoShape 20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21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36" name="Rectangle 22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Rectangle 23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Rectangle 24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Rectangle 25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680" y="680"/>
              <a:ext cx="520" cy="520"/>
              <a:chOff x="0" y="0"/>
              <a:chExt cx="520" cy="520"/>
            </a:xfrm>
          </p:grpSpPr>
          <p:sp>
            <p:nvSpPr>
              <p:cNvPr id="27" name="AutoShape 27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29" name="Group 28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30" name="Rectangle 29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ctangle 30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ctangle 31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tangle 32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5" name="Rectangle 33"/>
            <p:cNvSpPr>
              <a:spLocks/>
            </p:cNvSpPr>
            <p:nvPr/>
          </p:nvSpPr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17" name="Group 34"/>
            <p:cNvGrpSpPr>
              <a:grpSpLocks/>
            </p:cNvGrpSpPr>
            <p:nvPr/>
          </p:nvGrpSpPr>
          <p:grpSpPr bwMode="auto">
            <a:xfrm>
              <a:off x="319" y="1376"/>
              <a:ext cx="641" cy="896"/>
              <a:chOff x="0" y="0"/>
              <a:chExt cx="640" cy="896"/>
            </a:xfrm>
          </p:grpSpPr>
          <p:grpSp>
            <p:nvGrpSpPr>
              <p:cNvPr id="20" name="Group 35"/>
              <p:cNvGrpSpPr>
                <a:grpSpLocks/>
              </p:cNvGrpSpPr>
              <p:nvPr/>
            </p:nvGrpSpPr>
            <p:grpSpPr bwMode="auto">
              <a:xfrm>
                <a:off x="0" y="248"/>
                <a:ext cx="640" cy="648"/>
                <a:chOff x="0" y="0"/>
                <a:chExt cx="640" cy="648"/>
              </a:xfrm>
            </p:grpSpPr>
            <p:sp>
              <p:nvSpPr>
                <p:cNvPr id="22" name="Oval 36"/>
                <p:cNvSpPr>
                  <a:spLocks/>
                </p:cNvSpPr>
                <p:nvPr/>
              </p:nvSpPr>
              <p:spPr bwMode="auto">
                <a:xfrm>
                  <a:off x="0" y="48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Rectangle 37"/>
                <p:cNvSpPr>
                  <a:spLocks/>
                </p:cNvSpPr>
                <p:nvPr/>
              </p:nvSpPr>
              <p:spPr bwMode="auto">
                <a:xfrm>
                  <a:off x="0" y="104"/>
                  <a:ext cx="640" cy="44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Oval 38"/>
                <p:cNvSpPr>
                  <a:spLocks/>
                </p:cNvSpPr>
                <p:nvPr/>
              </p:nvSpPr>
              <p:spPr bwMode="auto">
                <a:xfrm>
                  <a:off x="0" y="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64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Line 41"/>
              <p:cNvSpPr>
                <a:spLocks noChangeShapeType="1"/>
              </p:cNvSpPr>
              <p:nvPr/>
            </p:nvSpPr>
            <p:spPr bwMode="auto">
              <a:xfrm flipH="1">
                <a:off x="320" y="0"/>
                <a:ext cx="0" cy="32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Rectangle 42"/>
          <p:cNvSpPr>
            <a:spLocks/>
          </p:cNvSpPr>
          <p:nvPr/>
        </p:nvSpPr>
        <p:spPr bwMode="auto">
          <a:xfrm>
            <a:off x="1043608" y="3728144"/>
            <a:ext cx="1446609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0"/>
                <a:cs typeface="Arial" panose="020B0604020202020204" pitchFamily="34" charset="0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53" name="Rectangle 43"/>
          <p:cNvSpPr>
            <a:spLocks/>
          </p:cNvSpPr>
          <p:nvPr/>
        </p:nvSpPr>
        <p:spPr bwMode="auto">
          <a:xfrm>
            <a:off x="1726729" y="5248299"/>
            <a:ext cx="596317" cy="72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ＭＳ Ｐゴシック" charset="0"/>
              <a:cs typeface="Arial" panose="020B0604020202020204" pitchFamily="34" charset="0"/>
            </a:endParaRPr>
          </a:p>
        </p:txBody>
      </p:sp>
      <p:grpSp>
        <p:nvGrpSpPr>
          <p:cNvPr id="54" name="Group 44"/>
          <p:cNvGrpSpPr>
            <a:grpSpLocks/>
          </p:cNvGrpSpPr>
          <p:nvPr/>
        </p:nvGrpSpPr>
        <p:grpSpPr bwMode="auto">
          <a:xfrm>
            <a:off x="2483519" y="2348508"/>
            <a:ext cx="1187650" cy="1035844"/>
            <a:chOff x="-184" y="0"/>
            <a:chExt cx="1064" cy="928"/>
          </a:xfrm>
        </p:grpSpPr>
        <p:sp>
          <p:nvSpPr>
            <p:cNvPr id="55" name="Line 45"/>
            <p:cNvSpPr>
              <a:spLocks noChangeShapeType="1"/>
            </p:cNvSpPr>
            <p:nvPr/>
          </p:nvSpPr>
          <p:spPr bwMode="auto">
            <a:xfrm flipH="1">
              <a:off x="480" y="0"/>
              <a:ext cx="400" cy="92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46"/>
                <p:cNvSpPr>
                  <a:spLocks/>
                </p:cNvSpPr>
                <p:nvPr/>
              </p:nvSpPr>
              <p:spPr bwMode="auto">
                <a:xfrm>
                  <a:off x="-184" y="248"/>
                  <a:ext cx="664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61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Lucida Grande" charset="0"/>
                          </a:rPr>
                          <m:t>∆</m:t>
                        </m:r>
                        <m:r>
                          <a:rPr kumimoji="0" lang="en-US" sz="2461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Gill Sans" charset="0"/>
                          </a:rPr>
                          <m:t>𝑤</m:t>
                        </m:r>
                      </m:oMath>
                    </m:oMathPara>
                  </a14:m>
                  <a:endParaRPr kumimoji="0" lang="en-US" sz="2461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ＭＳ Ｐゴシック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84" y="248"/>
                  <a:ext cx="664" cy="4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47"/>
          <p:cNvGrpSpPr>
            <a:grpSpLocks/>
          </p:cNvGrpSpPr>
          <p:nvPr/>
        </p:nvGrpSpPr>
        <p:grpSpPr bwMode="auto">
          <a:xfrm>
            <a:off x="3492575" y="2348508"/>
            <a:ext cx="812601" cy="1035844"/>
            <a:chOff x="0" y="0"/>
            <a:chExt cx="728" cy="928"/>
          </a:xfrm>
        </p:grpSpPr>
        <p:sp>
          <p:nvSpPr>
            <p:cNvPr id="58" name="Line 48"/>
            <p:cNvSpPr>
              <a:spLocks noChangeShapeType="1"/>
            </p:cNvSpPr>
            <p:nvPr/>
          </p:nvSpPr>
          <p:spPr bwMode="auto">
            <a:xfrm flipH="1">
              <a:off x="0" y="0"/>
              <a:ext cx="400" cy="928"/>
            </a:xfrm>
            <a:prstGeom prst="line">
              <a:avLst/>
            </a:prstGeom>
            <a:noFill/>
            <a:ln w="38100" cap="flat">
              <a:solidFill>
                <a:srgbClr val="002D99"/>
              </a:solidFill>
              <a:prstDash val="solid"/>
              <a:miter lim="800000"/>
              <a:headEnd type="none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49"/>
                <p:cNvSpPr>
                  <a:spLocks/>
                </p:cNvSpPr>
                <p:nvPr/>
              </p:nvSpPr>
              <p:spPr bwMode="auto">
                <a:xfrm>
                  <a:off x="64" y="258"/>
                  <a:ext cx="664" cy="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61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Gill Sans" charset="0"/>
                          </a:rPr>
                          <m:t>𝑤</m:t>
                        </m:r>
                        <m:r>
                          <a:rPr kumimoji="0" lang="ja-JP" altLang="en-US" sz="2461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1F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Gill Sans" charset="0"/>
                          </a:rPr>
                          <m:t>’</m:t>
                        </m:r>
                      </m:oMath>
                    </m:oMathPara>
                  </a14:m>
                  <a:endParaRPr kumimoji="0" lang="en-US" sz="24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1F67"/>
                    </a:solidFill>
                    <a:effectLst/>
                    <a:uLnTx/>
                    <a:uFillTx/>
                    <a:ea typeface="ＭＳ Ｐゴシック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" y="258"/>
                  <a:ext cx="664" cy="400"/>
                </a:xfrm>
                <a:prstGeom prst="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0"/>
              <p:cNvSpPr>
                <a:spLocks/>
              </p:cNvSpPr>
              <p:nvPr/>
            </p:nvSpPr>
            <p:spPr bwMode="auto">
              <a:xfrm>
                <a:off x="5652120" y="876424"/>
                <a:ext cx="2332930" cy="464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𝑤</m:t>
                      </m:r>
                      <m:r>
                        <a:rPr kumimoji="0" lang="ja-JP" alt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’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 </m:t>
                      </m:r>
                      <m:r>
                        <a:rPr kumimoji="0" 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= </m:t>
                      </m:r>
                      <m:r>
                        <a:rPr kumimoji="0" 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𝑤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 −</m:t>
                      </m:r>
                      <m:r>
                        <a:rPr kumimoji="0" 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ucida Grande" charset="0"/>
                        </a:rPr>
                        <m:t>𝜂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∆</m:t>
                      </m:r>
                      <m:r>
                        <a:rPr kumimoji="0" 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𝑤</m:t>
                      </m:r>
                    </m:oMath>
                  </m:oMathPara>
                </a14:m>
                <a:endParaRPr kumimoji="0" lang="en-US" sz="2461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2120" y="876424"/>
                <a:ext cx="2332930" cy="464344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52"/>
          <p:cNvGrpSpPr>
            <a:grpSpLocks/>
          </p:cNvGrpSpPr>
          <p:nvPr/>
        </p:nvGrpSpPr>
        <p:grpSpPr bwMode="auto">
          <a:xfrm>
            <a:off x="3090739" y="1518047"/>
            <a:ext cx="4777383" cy="759023"/>
            <a:chOff x="0" y="0"/>
            <a:chExt cx="4280" cy="680"/>
          </a:xfrm>
        </p:grpSpPr>
        <p:sp>
          <p:nvSpPr>
            <p:cNvPr id="62" name="AutoShape 53"/>
            <p:cNvSpPr>
              <a:spLocks/>
            </p:cNvSpPr>
            <p:nvPr/>
          </p:nvSpPr>
          <p:spPr bwMode="auto">
            <a:xfrm>
              <a:off x="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3" name="Rectangle 54"/>
            <p:cNvSpPr>
              <a:spLocks/>
            </p:cNvSpPr>
            <p:nvPr/>
          </p:nvSpPr>
          <p:spPr bwMode="auto">
            <a:xfrm>
              <a:off x="0" y="0"/>
              <a:ext cx="4280" cy="6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4" name="AutoShape 55"/>
            <p:cNvSpPr>
              <a:spLocks/>
            </p:cNvSpPr>
            <p:nvPr/>
          </p:nvSpPr>
          <p:spPr bwMode="auto">
            <a:xfrm>
              <a:off x="6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5" name="AutoShape 56"/>
            <p:cNvSpPr>
              <a:spLocks/>
            </p:cNvSpPr>
            <p:nvPr/>
          </p:nvSpPr>
          <p:spPr bwMode="auto">
            <a:xfrm>
              <a:off x="12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6" name="AutoShape 57"/>
            <p:cNvSpPr>
              <a:spLocks/>
            </p:cNvSpPr>
            <p:nvPr/>
          </p:nvSpPr>
          <p:spPr bwMode="auto">
            <a:xfrm>
              <a:off x="18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7" name="AutoShape 58"/>
            <p:cNvSpPr>
              <a:spLocks/>
            </p:cNvSpPr>
            <p:nvPr/>
          </p:nvSpPr>
          <p:spPr bwMode="auto">
            <a:xfrm>
              <a:off x="24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8" name="AutoShape 59"/>
            <p:cNvSpPr>
              <a:spLocks/>
            </p:cNvSpPr>
            <p:nvPr/>
          </p:nvSpPr>
          <p:spPr bwMode="auto">
            <a:xfrm>
              <a:off x="30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9" name="AutoShape 60"/>
            <p:cNvSpPr>
              <a:spLocks/>
            </p:cNvSpPr>
            <p:nvPr/>
          </p:nvSpPr>
          <p:spPr bwMode="auto">
            <a:xfrm>
              <a:off x="36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70" name="Rectangle 61"/>
          <p:cNvSpPr>
            <a:spLocks/>
          </p:cNvSpPr>
          <p:nvPr/>
        </p:nvSpPr>
        <p:spPr bwMode="auto">
          <a:xfrm>
            <a:off x="3101901" y="1112134"/>
            <a:ext cx="22297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0"/>
                <a:cs typeface="Arial" panose="020B0604020202020204" pitchFamily="34" charset="0"/>
              </a:rPr>
              <a:t>Parameter Server</a:t>
            </a:r>
          </a:p>
        </p:txBody>
      </p:sp>
      <p:grpSp>
        <p:nvGrpSpPr>
          <p:cNvPr id="71" name="Group 62"/>
          <p:cNvGrpSpPr>
            <a:grpSpLocks/>
          </p:cNvGrpSpPr>
          <p:nvPr/>
        </p:nvGrpSpPr>
        <p:grpSpPr bwMode="auto">
          <a:xfrm>
            <a:off x="2483246" y="2348508"/>
            <a:ext cx="1763618" cy="1035843"/>
            <a:chOff x="-700" y="0"/>
            <a:chExt cx="1580" cy="928"/>
          </a:xfrm>
        </p:grpSpPr>
        <p:sp>
          <p:nvSpPr>
            <p:cNvPr id="72" name="Line 63"/>
            <p:cNvSpPr>
              <a:spLocks noChangeShapeType="1"/>
            </p:cNvSpPr>
            <p:nvPr/>
          </p:nvSpPr>
          <p:spPr bwMode="auto">
            <a:xfrm flipH="1">
              <a:off x="480" y="0"/>
              <a:ext cx="400" cy="928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64"/>
                <p:cNvSpPr>
                  <a:spLocks/>
                </p:cNvSpPr>
                <p:nvPr/>
              </p:nvSpPr>
              <p:spPr bwMode="auto">
                <a:xfrm>
                  <a:off x="-700" y="258"/>
                  <a:ext cx="664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61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Lucida Grande" charset="0"/>
                          </a:rPr>
                          <m:t>∆</m:t>
                        </m:r>
                        <m:r>
                          <a:rPr kumimoji="0" lang="en-US" sz="2461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Gill Sans" charset="0"/>
                          </a:rPr>
                          <m:t>𝑤</m:t>
                        </m:r>
                        <m:r>
                          <a:rPr kumimoji="0" lang="ja-JP" altLang="en-US" sz="2461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Gill Sans" charset="0"/>
                          </a:rPr>
                          <m:t>’</m:t>
                        </m:r>
                      </m:oMath>
                    </m:oMathPara>
                  </a14:m>
                  <a:endParaRPr kumimoji="0" lang="en-US" sz="2461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ＭＳ Ｐゴシック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3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700" y="258"/>
                  <a:ext cx="664" cy="4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65"/>
              <p:cNvSpPr>
                <a:spLocks/>
              </p:cNvSpPr>
              <p:nvPr/>
            </p:nvSpPr>
            <p:spPr bwMode="auto">
              <a:xfrm>
                <a:off x="5726138" y="908720"/>
                <a:ext cx="2374254" cy="464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𝑤</m:t>
                      </m:r>
                      <m:r>
                        <a:rPr kumimoji="0" lang="ja-JP" alt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’</m:t>
                      </m:r>
                      <m:r>
                        <a:rPr kumimoji="0" lang="ja-JP" alt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’</m:t>
                      </m:r>
                      <m:r>
                        <a:rPr kumimoji="0" 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 = 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𝑤</m:t>
                      </m:r>
                      <m:r>
                        <a:rPr kumimoji="0" lang="ja-JP" alt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’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 −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ucida Grande" charset="0"/>
                        </a:rPr>
                        <m:t>𝜂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∆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𝑤</m:t>
                      </m:r>
                      <m:r>
                        <a:rPr kumimoji="0" lang="ja-JP" alt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’</m:t>
                      </m:r>
                    </m:oMath>
                  </m:oMathPara>
                </a14:m>
                <a:endParaRPr kumimoji="0" lang="en-US" sz="2461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6138" y="908720"/>
                <a:ext cx="2374254" cy="464344"/>
              </a:xfrm>
              <a:prstGeom prst="rect">
                <a:avLst/>
              </a:prstGeom>
              <a:blipFill>
                <a:blip r:embed="rId8"/>
                <a:stretch>
                  <a:fillRect l="-1795" r="-3333" b="-131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96814" y="4381235"/>
                <a:ext cx="3024570" cy="820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Model replicas asynchronously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fetch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parameters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ts val="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push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gradients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0" 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to the PS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814" y="4381235"/>
                <a:ext cx="3024570" cy="820225"/>
              </a:xfrm>
              <a:prstGeom prst="rect">
                <a:avLst/>
              </a:prstGeom>
              <a:blipFill>
                <a:blip r:embed="rId9"/>
                <a:stretch>
                  <a:fillRect l="-605" t="-1493" r="-605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utoUpdateAnimBg="0"/>
      <p:bldP spid="60" grpId="1" autoUpdateAnimBg="0"/>
      <p:bldP spid="74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Downpour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grpSp>
        <p:nvGrpSpPr>
          <p:cNvPr id="75" name="Group 1"/>
          <p:cNvGrpSpPr>
            <a:grpSpLocks/>
          </p:cNvGrpSpPr>
          <p:nvPr/>
        </p:nvGrpSpPr>
        <p:grpSpPr bwMode="auto">
          <a:xfrm>
            <a:off x="2871018" y="3446860"/>
            <a:ext cx="1428750" cy="2536031"/>
            <a:chOff x="0" y="0"/>
            <a:chExt cx="1280" cy="2272"/>
          </a:xfrm>
        </p:grpSpPr>
        <p:grpSp>
          <p:nvGrpSpPr>
            <p:cNvPr id="76" name="Group 2"/>
            <p:cNvGrpSpPr>
              <a:grpSpLocks/>
            </p:cNvGrpSpPr>
            <p:nvPr/>
          </p:nvGrpSpPr>
          <p:grpSpPr bwMode="auto">
            <a:xfrm>
              <a:off x="80" y="80"/>
              <a:ext cx="520" cy="520"/>
              <a:chOff x="0" y="0"/>
              <a:chExt cx="520" cy="520"/>
            </a:xfrm>
          </p:grpSpPr>
          <p:sp>
            <p:nvSpPr>
              <p:cNvPr id="107" name="AutoShape 3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08" name="Group 4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09" name="Rectangle 5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Rectangle 6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Rectangle 7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Rectangle 8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7" name="Group 9"/>
            <p:cNvGrpSpPr>
              <a:grpSpLocks/>
            </p:cNvGrpSpPr>
            <p:nvPr/>
          </p:nvGrpSpPr>
          <p:grpSpPr bwMode="auto">
            <a:xfrm>
              <a:off x="680" y="80"/>
              <a:ext cx="520" cy="520"/>
              <a:chOff x="0" y="0"/>
              <a:chExt cx="520" cy="520"/>
            </a:xfrm>
          </p:grpSpPr>
          <p:sp>
            <p:nvSpPr>
              <p:cNvPr id="101" name="AutoShape 10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02" name="Group 11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03" name="Rectangle 12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Rectangle 13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Rectangle 14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Rectangle 15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" name="Group 16"/>
            <p:cNvGrpSpPr>
              <a:grpSpLocks/>
            </p:cNvGrpSpPr>
            <p:nvPr/>
          </p:nvGrpSpPr>
          <p:grpSpPr bwMode="auto">
            <a:xfrm>
              <a:off x="80" y="680"/>
              <a:ext cx="520" cy="520"/>
              <a:chOff x="0" y="0"/>
              <a:chExt cx="520" cy="520"/>
            </a:xfrm>
          </p:grpSpPr>
          <p:sp>
            <p:nvSpPr>
              <p:cNvPr id="95" name="AutoShape 17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96" name="Group 18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97" name="Rectangle 19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Rectangle 20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Rectangle 21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Rectangle 22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9" name="Group 23"/>
            <p:cNvGrpSpPr>
              <a:grpSpLocks/>
            </p:cNvGrpSpPr>
            <p:nvPr/>
          </p:nvGrpSpPr>
          <p:grpSpPr bwMode="auto">
            <a:xfrm>
              <a:off x="680" y="680"/>
              <a:ext cx="520" cy="520"/>
              <a:chOff x="0" y="0"/>
              <a:chExt cx="520" cy="520"/>
            </a:xfrm>
          </p:grpSpPr>
          <p:sp>
            <p:nvSpPr>
              <p:cNvPr id="89" name="AutoShape 24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90" name="Group 25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91" name="Rectangle 26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Rectangle 27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Rectangle 28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Rectangle 29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0" name="Rectangle 30"/>
            <p:cNvSpPr>
              <a:spLocks/>
            </p:cNvSpPr>
            <p:nvPr/>
          </p:nvSpPr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81" name="Group 31"/>
            <p:cNvGrpSpPr>
              <a:grpSpLocks/>
            </p:cNvGrpSpPr>
            <p:nvPr/>
          </p:nvGrpSpPr>
          <p:grpSpPr bwMode="auto">
            <a:xfrm>
              <a:off x="319" y="1376"/>
              <a:ext cx="641" cy="896"/>
              <a:chOff x="0" y="0"/>
              <a:chExt cx="640" cy="896"/>
            </a:xfrm>
          </p:grpSpPr>
          <p:grpSp>
            <p:nvGrpSpPr>
              <p:cNvPr id="82" name="Group 32"/>
              <p:cNvGrpSpPr>
                <a:grpSpLocks/>
              </p:cNvGrpSpPr>
              <p:nvPr/>
            </p:nvGrpSpPr>
            <p:grpSpPr bwMode="auto">
              <a:xfrm>
                <a:off x="0" y="248"/>
                <a:ext cx="640" cy="648"/>
                <a:chOff x="0" y="0"/>
                <a:chExt cx="640" cy="648"/>
              </a:xfrm>
            </p:grpSpPr>
            <p:sp>
              <p:nvSpPr>
                <p:cNvPr id="84" name="Oval 33"/>
                <p:cNvSpPr>
                  <a:spLocks/>
                </p:cNvSpPr>
                <p:nvPr/>
              </p:nvSpPr>
              <p:spPr bwMode="auto">
                <a:xfrm>
                  <a:off x="0" y="48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tangle 34"/>
                <p:cNvSpPr>
                  <a:spLocks/>
                </p:cNvSpPr>
                <p:nvPr/>
              </p:nvSpPr>
              <p:spPr bwMode="auto">
                <a:xfrm>
                  <a:off x="0" y="104"/>
                  <a:ext cx="640" cy="44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Oval 35"/>
                <p:cNvSpPr>
                  <a:spLocks/>
                </p:cNvSpPr>
                <p:nvPr/>
              </p:nvSpPr>
              <p:spPr bwMode="auto">
                <a:xfrm>
                  <a:off x="0" y="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64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Line 38"/>
              <p:cNvSpPr>
                <a:spLocks noChangeShapeType="1"/>
              </p:cNvSpPr>
              <p:nvPr/>
            </p:nvSpPr>
            <p:spPr bwMode="auto">
              <a:xfrm flipH="1">
                <a:off x="320" y="0"/>
                <a:ext cx="0" cy="32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3" name="Group 39"/>
          <p:cNvGrpSpPr>
            <a:grpSpLocks/>
          </p:cNvGrpSpPr>
          <p:nvPr/>
        </p:nvGrpSpPr>
        <p:grpSpPr bwMode="auto">
          <a:xfrm>
            <a:off x="4987354" y="3446860"/>
            <a:ext cx="1428750" cy="2536031"/>
            <a:chOff x="0" y="0"/>
            <a:chExt cx="1280" cy="2272"/>
          </a:xfrm>
        </p:grpSpPr>
        <p:grpSp>
          <p:nvGrpSpPr>
            <p:cNvPr id="114" name="Group 40"/>
            <p:cNvGrpSpPr>
              <a:grpSpLocks/>
            </p:cNvGrpSpPr>
            <p:nvPr/>
          </p:nvGrpSpPr>
          <p:grpSpPr bwMode="auto">
            <a:xfrm>
              <a:off x="80" y="80"/>
              <a:ext cx="520" cy="520"/>
              <a:chOff x="0" y="0"/>
              <a:chExt cx="520" cy="520"/>
            </a:xfrm>
          </p:grpSpPr>
          <p:sp>
            <p:nvSpPr>
              <p:cNvPr id="145" name="AutoShape 41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46" name="Group 42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47" name="Rectangle 43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Rectangle 44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Rectangle 45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Rectangle 46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5" name="Group 47"/>
            <p:cNvGrpSpPr>
              <a:grpSpLocks/>
            </p:cNvGrpSpPr>
            <p:nvPr/>
          </p:nvGrpSpPr>
          <p:grpSpPr bwMode="auto">
            <a:xfrm>
              <a:off x="680" y="80"/>
              <a:ext cx="520" cy="520"/>
              <a:chOff x="0" y="0"/>
              <a:chExt cx="520" cy="520"/>
            </a:xfrm>
          </p:grpSpPr>
          <p:sp>
            <p:nvSpPr>
              <p:cNvPr id="139" name="AutoShape 48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40" name="Group 49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41" name="Rectangle 50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Rectangle 51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Rectangle 52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Rectangle 53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6" name="Group 54"/>
            <p:cNvGrpSpPr>
              <a:grpSpLocks/>
            </p:cNvGrpSpPr>
            <p:nvPr/>
          </p:nvGrpSpPr>
          <p:grpSpPr bwMode="auto">
            <a:xfrm>
              <a:off x="80" y="680"/>
              <a:ext cx="520" cy="520"/>
              <a:chOff x="0" y="0"/>
              <a:chExt cx="520" cy="520"/>
            </a:xfrm>
          </p:grpSpPr>
          <p:sp>
            <p:nvSpPr>
              <p:cNvPr id="133" name="AutoShape 55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34" name="Group 56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35" name="Rectangle 57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Rectangle 58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Rectangle 59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Rectangle 60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7" name="Group 61"/>
            <p:cNvGrpSpPr>
              <a:grpSpLocks/>
            </p:cNvGrpSpPr>
            <p:nvPr/>
          </p:nvGrpSpPr>
          <p:grpSpPr bwMode="auto">
            <a:xfrm>
              <a:off x="680" y="680"/>
              <a:ext cx="520" cy="520"/>
              <a:chOff x="0" y="0"/>
              <a:chExt cx="520" cy="520"/>
            </a:xfrm>
          </p:grpSpPr>
          <p:sp>
            <p:nvSpPr>
              <p:cNvPr id="127" name="AutoShape 62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28" name="Group 63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29" name="Rectangle 64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Rectangle 66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Rectangle 67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18" name="Rectangle 68"/>
            <p:cNvSpPr>
              <a:spLocks/>
            </p:cNvSpPr>
            <p:nvPr/>
          </p:nvSpPr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119" name="Group 69"/>
            <p:cNvGrpSpPr>
              <a:grpSpLocks/>
            </p:cNvGrpSpPr>
            <p:nvPr/>
          </p:nvGrpSpPr>
          <p:grpSpPr bwMode="auto">
            <a:xfrm>
              <a:off x="319" y="1376"/>
              <a:ext cx="641" cy="896"/>
              <a:chOff x="0" y="0"/>
              <a:chExt cx="640" cy="896"/>
            </a:xfrm>
          </p:grpSpPr>
          <p:grpSp>
            <p:nvGrpSpPr>
              <p:cNvPr id="120" name="Group 70"/>
              <p:cNvGrpSpPr>
                <a:grpSpLocks/>
              </p:cNvGrpSpPr>
              <p:nvPr/>
            </p:nvGrpSpPr>
            <p:grpSpPr bwMode="auto">
              <a:xfrm>
                <a:off x="0" y="248"/>
                <a:ext cx="640" cy="648"/>
                <a:chOff x="0" y="0"/>
                <a:chExt cx="640" cy="648"/>
              </a:xfrm>
            </p:grpSpPr>
            <p:sp>
              <p:nvSpPr>
                <p:cNvPr id="122" name="Oval 71"/>
                <p:cNvSpPr>
                  <a:spLocks/>
                </p:cNvSpPr>
                <p:nvPr/>
              </p:nvSpPr>
              <p:spPr bwMode="auto">
                <a:xfrm>
                  <a:off x="0" y="48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Rectangle 72"/>
                <p:cNvSpPr>
                  <a:spLocks/>
                </p:cNvSpPr>
                <p:nvPr/>
              </p:nvSpPr>
              <p:spPr bwMode="auto">
                <a:xfrm>
                  <a:off x="0" y="104"/>
                  <a:ext cx="640" cy="44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Oval 73"/>
                <p:cNvSpPr>
                  <a:spLocks/>
                </p:cNvSpPr>
                <p:nvPr/>
              </p:nvSpPr>
              <p:spPr bwMode="auto">
                <a:xfrm>
                  <a:off x="0" y="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64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Line 76"/>
              <p:cNvSpPr>
                <a:spLocks noChangeShapeType="1"/>
              </p:cNvSpPr>
              <p:nvPr/>
            </p:nvSpPr>
            <p:spPr bwMode="auto">
              <a:xfrm flipH="1">
                <a:off x="320" y="0"/>
                <a:ext cx="0" cy="32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1" name="Group 77"/>
          <p:cNvGrpSpPr>
            <a:grpSpLocks/>
          </p:cNvGrpSpPr>
          <p:nvPr/>
        </p:nvGrpSpPr>
        <p:grpSpPr bwMode="auto">
          <a:xfrm>
            <a:off x="7103690" y="3446860"/>
            <a:ext cx="1428750" cy="2536031"/>
            <a:chOff x="0" y="0"/>
            <a:chExt cx="1280" cy="2272"/>
          </a:xfrm>
        </p:grpSpPr>
        <p:grpSp>
          <p:nvGrpSpPr>
            <p:cNvPr id="152" name="Group 78"/>
            <p:cNvGrpSpPr>
              <a:grpSpLocks/>
            </p:cNvGrpSpPr>
            <p:nvPr/>
          </p:nvGrpSpPr>
          <p:grpSpPr bwMode="auto">
            <a:xfrm>
              <a:off x="80" y="80"/>
              <a:ext cx="520" cy="520"/>
              <a:chOff x="0" y="0"/>
              <a:chExt cx="520" cy="520"/>
            </a:xfrm>
          </p:grpSpPr>
          <p:sp>
            <p:nvSpPr>
              <p:cNvPr id="183" name="AutoShape 79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84" name="Group 80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85" name="Rectangle 81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6" name="Rectangle 82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7" name="Rectangle 83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8" name="Rectangle 84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3" name="Group 85"/>
            <p:cNvGrpSpPr>
              <a:grpSpLocks/>
            </p:cNvGrpSpPr>
            <p:nvPr/>
          </p:nvGrpSpPr>
          <p:grpSpPr bwMode="auto">
            <a:xfrm>
              <a:off x="680" y="80"/>
              <a:ext cx="520" cy="520"/>
              <a:chOff x="0" y="0"/>
              <a:chExt cx="520" cy="520"/>
            </a:xfrm>
          </p:grpSpPr>
          <p:sp>
            <p:nvSpPr>
              <p:cNvPr id="177" name="AutoShape 86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78" name="Group 87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79" name="Rectangle 88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Rectangle 89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Rectangle 90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Rectangle 91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4" name="Group 92"/>
            <p:cNvGrpSpPr>
              <a:grpSpLocks/>
            </p:cNvGrpSpPr>
            <p:nvPr/>
          </p:nvGrpSpPr>
          <p:grpSpPr bwMode="auto">
            <a:xfrm>
              <a:off x="80" y="680"/>
              <a:ext cx="520" cy="520"/>
              <a:chOff x="0" y="0"/>
              <a:chExt cx="520" cy="520"/>
            </a:xfrm>
          </p:grpSpPr>
          <p:sp>
            <p:nvSpPr>
              <p:cNvPr id="171" name="AutoShape 93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72" name="Group 94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73" name="Rectangle 95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Rectangle 96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Rectangle 97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6" name="Rectangle 98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5" name="Group 99"/>
            <p:cNvGrpSpPr>
              <a:grpSpLocks/>
            </p:cNvGrpSpPr>
            <p:nvPr/>
          </p:nvGrpSpPr>
          <p:grpSpPr bwMode="auto">
            <a:xfrm>
              <a:off x="680" y="680"/>
              <a:ext cx="520" cy="520"/>
              <a:chOff x="0" y="0"/>
              <a:chExt cx="520" cy="520"/>
            </a:xfrm>
          </p:grpSpPr>
          <p:sp>
            <p:nvSpPr>
              <p:cNvPr id="165" name="AutoShape 100"/>
              <p:cNvSpPr>
                <a:spLocks/>
              </p:cNvSpPr>
              <p:nvPr/>
            </p:nvSpPr>
            <p:spPr bwMode="auto">
              <a:xfrm>
                <a:off x="0" y="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grpSp>
            <p:nvGrpSpPr>
              <p:cNvPr id="166" name="Group 101"/>
              <p:cNvGrpSpPr>
                <a:grpSpLocks/>
              </p:cNvGrpSpPr>
              <p:nvPr/>
            </p:nvGrpSpPr>
            <p:grpSpPr bwMode="auto">
              <a:xfrm>
                <a:off x="80" y="80"/>
                <a:ext cx="360" cy="360"/>
                <a:chOff x="0" y="0"/>
                <a:chExt cx="360" cy="360"/>
              </a:xfrm>
            </p:grpSpPr>
            <p:sp>
              <p:nvSpPr>
                <p:cNvPr id="167" name="Rectangle 102"/>
                <p:cNvSpPr>
                  <a:spLocks/>
                </p:cNvSpPr>
                <p:nvPr/>
              </p:nvSpPr>
              <p:spPr bwMode="auto">
                <a:xfrm>
                  <a:off x="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Rectangle 103"/>
                <p:cNvSpPr>
                  <a:spLocks/>
                </p:cNvSpPr>
                <p:nvPr/>
              </p:nvSpPr>
              <p:spPr bwMode="auto">
                <a:xfrm>
                  <a:off x="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Rectangle 104"/>
                <p:cNvSpPr>
                  <a:spLocks/>
                </p:cNvSpPr>
                <p:nvPr/>
              </p:nvSpPr>
              <p:spPr bwMode="auto">
                <a:xfrm>
                  <a:off x="200" y="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Rectangle 105"/>
                <p:cNvSpPr>
                  <a:spLocks/>
                </p:cNvSpPr>
                <p:nvPr/>
              </p:nvSpPr>
              <p:spPr bwMode="auto">
                <a:xfrm>
                  <a:off x="200" y="200"/>
                  <a:ext cx="160" cy="160"/>
                </a:xfrm>
                <a:prstGeom prst="rect">
                  <a:avLst/>
                </a:prstGeom>
                <a:solidFill>
                  <a:srgbClr val="FCBD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56" name="Rectangle 106"/>
            <p:cNvSpPr>
              <a:spLocks/>
            </p:cNvSpPr>
            <p:nvPr/>
          </p:nvSpPr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157" name="Group 107"/>
            <p:cNvGrpSpPr>
              <a:grpSpLocks/>
            </p:cNvGrpSpPr>
            <p:nvPr/>
          </p:nvGrpSpPr>
          <p:grpSpPr bwMode="auto">
            <a:xfrm>
              <a:off x="319" y="1376"/>
              <a:ext cx="641" cy="896"/>
              <a:chOff x="0" y="0"/>
              <a:chExt cx="640" cy="896"/>
            </a:xfrm>
          </p:grpSpPr>
          <p:grpSp>
            <p:nvGrpSpPr>
              <p:cNvPr id="158" name="Group 108"/>
              <p:cNvGrpSpPr>
                <a:grpSpLocks/>
              </p:cNvGrpSpPr>
              <p:nvPr/>
            </p:nvGrpSpPr>
            <p:grpSpPr bwMode="auto">
              <a:xfrm>
                <a:off x="0" y="248"/>
                <a:ext cx="640" cy="648"/>
                <a:chOff x="0" y="0"/>
                <a:chExt cx="640" cy="648"/>
              </a:xfrm>
            </p:grpSpPr>
            <p:sp>
              <p:nvSpPr>
                <p:cNvPr id="160" name="Oval 109"/>
                <p:cNvSpPr>
                  <a:spLocks/>
                </p:cNvSpPr>
                <p:nvPr/>
              </p:nvSpPr>
              <p:spPr bwMode="auto">
                <a:xfrm>
                  <a:off x="0" y="48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Rectangle 110"/>
                <p:cNvSpPr>
                  <a:spLocks/>
                </p:cNvSpPr>
                <p:nvPr/>
              </p:nvSpPr>
              <p:spPr bwMode="auto">
                <a:xfrm>
                  <a:off x="0" y="104"/>
                  <a:ext cx="640" cy="44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Oval 111"/>
                <p:cNvSpPr>
                  <a:spLocks/>
                </p:cNvSpPr>
                <p:nvPr/>
              </p:nvSpPr>
              <p:spPr bwMode="auto">
                <a:xfrm>
                  <a:off x="0" y="0"/>
                  <a:ext cx="640" cy="16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640" y="96"/>
                  <a:ext cx="0" cy="48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9" name="Line 114"/>
              <p:cNvSpPr>
                <a:spLocks noChangeShapeType="1"/>
              </p:cNvSpPr>
              <p:nvPr/>
            </p:nvSpPr>
            <p:spPr bwMode="auto">
              <a:xfrm flipH="1">
                <a:off x="320" y="0"/>
                <a:ext cx="0" cy="320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89" name="Group 115"/>
          <p:cNvGrpSpPr>
            <a:grpSpLocks/>
          </p:cNvGrpSpPr>
          <p:nvPr/>
        </p:nvGrpSpPr>
        <p:grpSpPr bwMode="auto">
          <a:xfrm>
            <a:off x="3308573" y="1518047"/>
            <a:ext cx="4777383" cy="759023"/>
            <a:chOff x="0" y="0"/>
            <a:chExt cx="4280" cy="680"/>
          </a:xfrm>
        </p:grpSpPr>
        <p:sp>
          <p:nvSpPr>
            <p:cNvPr id="190" name="AutoShape 116"/>
            <p:cNvSpPr>
              <a:spLocks/>
            </p:cNvSpPr>
            <p:nvPr/>
          </p:nvSpPr>
          <p:spPr bwMode="auto">
            <a:xfrm>
              <a:off x="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91" name="Rectangle 117"/>
            <p:cNvSpPr>
              <a:spLocks/>
            </p:cNvSpPr>
            <p:nvPr/>
          </p:nvSpPr>
          <p:spPr bwMode="auto">
            <a:xfrm>
              <a:off x="0" y="0"/>
              <a:ext cx="4280" cy="68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92" name="AutoShape 118"/>
            <p:cNvSpPr>
              <a:spLocks/>
            </p:cNvSpPr>
            <p:nvPr/>
          </p:nvSpPr>
          <p:spPr bwMode="auto">
            <a:xfrm>
              <a:off x="6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93" name="AutoShape 119"/>
            <p:cNvSpPr>
              <a:spLocks/>
            </p:cNvSpPr>
            <p:nvPr/>
          </p:nvSpPr>
          <p:spPr bwMode="auto">
            <a:xfrm>
              <a:off x="12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94" name="AutoShape 120"/>
            <p:cNvSpPr>
              <a:spLocks/>
            </p:cNvSpPr>
            <p:nvPr/>
          </p:nvSpPr>
          <p:spPr bwMode="auto">
            <a:xfrm>
              <a:off x="18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95" name="AutoShape 121"/>
            <p:cNvSpPr>
              <a:spLocks/>
            </p:cNvSpPr>
            <p:nvPr/>
          </p:nvSpPr>
          <p:spPr bwMode="auto">
            <a:xfrm>
              <a:off x="24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96" name="AutoShape 122"/>
            <p:cNvSpPr>
              <a:spLocks/>
            </p:cNvSpPr>
            <p:nvPr/>
          </p:nvSpPr>
          <p:spPr bwMode="auto">
            <a:xfrm>
              <a:off x="30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97" name="AutoShape 123"/>
            <p:cNvSpPr>
              <a:spLocks/>
            </p:cNvSpPr>
            <p:nvPr/>
          </p:nvSpPr>
          <p:spPr bwMode="auto">
            <a:xfrm>
              <a:off x="3680" y="80"/>
              <a:ext cx="520" cy="520"/>
            </a:xfrm>
            <a:prstGeom prst="roundRect">
              <a:avLst>
                <a:gd name="adj" fmla="val 23074"/>
              </a:avLst>
            </a:prstGeom>
            <a:solidFill>
              <a:srgbClr val="A3D979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198" name="Rectangle 124"/>
          <p:cNvSpPr>
            <a:spLocks/>
          </p:cNvSpPr>
          <p:nvPr/>
        </p:nvSpPr>
        <p:spPr bwMode="auto">
          <a:xfrm>
            <a:off x="3319735" y="1112134"/>
            <a:ext cx="22297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0"/>
                <a:cs typeface="Arial" panose="020B0604020202020204" pitchFamily="34" charset="0"/>
              </a:rPr>
              <a:t>Parameter Server</a:t>
            </a:r>
          </a:p>
        </p:txBody>
      </p:sp>
      <p:sp>
        <p:nvSpPr>
          <p:cNvPr id="199" name="Rectangle 125"/>
          <p:cNvSpPr>
            <a:spLocks/>
          </p:cNvSpPr>
          <p:nvPr/>
        </p:nvSpPr>
        <p:spPr bwMode="auto">
          <a:xfrm>
            <a:off x="1261442" y="3728144"/>
            <a:ext cx="1446609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0"/>
                <a:cs typeface="Arial" panose="020B0604020202020204" pitchFamily="34" charset="0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0"/>
                <a:cs typeface="Arial" panose="020B0604020202020204" pitchFamily="34" charset="0"/>
              </a:rPr>
              <a:t>Workers</a:t>
            </a:r>
          </a:p>
        </p:txBody>
      </p:sp>
      <p:sp>
        <p:nvSpPr>
          <p:cNvPr id="200" name="Rectangle 126"/>
          <p:cNvSpPr>
            <a:spLocks/>
          </p:cNvSpPr>
          <p:nvPr/>
        </p:nvSpPr>
        <p:spPr bwMode="auto">
          <a:xfrm>
            <a:off x="1828477" y="5273755"/>
            <a:ext cx="89447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0"/>
                <a:cs typeface="Arial" panose="020B0604020202020204" pitchFamily="34" charset="0"/>
              </a:rPr>
              <a:t>Shards</a:t>
            </a:r>
          </a:p>
        </p:txBody>
      </p:sp>
      <p:sp>
        <p:nvSpPr>
          <p:cNvPr id="201" name="Line 127"/>
          <p:cNvSpPr>
            <a:spLocks noChangeShapeType="1"/>
          </p:cNvSpPr>
          <p:nvPr/>
        </p:nvSpPr>
        <p:spPr bwMode="auto">
          <a:xfrm flipH="1">
            <a:off x="3442518" y="2348508"/>
            <a:ext cx="446484" cy="1035844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02" name="Line 128"/>
          <p:cNvSpPr>
            <a:spLocks noChangeShapeType="1"/>
          </p:cNvSpPr>
          <p:nvPr/>
        </p:nvSpPr>
        <p:spPr bwMode="auto">
          <a:xfrm flipH="1">
            <a:off x="3710409" y="2348508"/>
            <a:ext cx="446484" cy="1035844"/>
          </a:xfrm>
          <a:prstGeom prst="line">
            <a:avLst/>
          </a:prstGeom>
          <a:noFill/>
          <a:ln w="38100" cap="flat">
            <a:solidFill>
              <a:srgbClr val="002D99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03" name="Line 129"/>
          <p:cNvSpPr>
            <a:spLocks noChangeShapeType="1"/>
          </p:cNvSpPr>
          <p:nvPr/>
        </p:nvSpPr>
        <p:spPr bwMode="auto">
          <a:xfrm>
            <a:off x="7264425" y="2357437"/>
            <a:ext cx="446484" cy="1035844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04" name="Line 130"/>
          <p:cNvSpPr>
            <a:spLocks noChangeShapeType="1"/>
          </p:cNvSpPr>
          <p:nvPr/>
        </p:nvSpPr>
        <p:spPr bwMode="auto">
          <a:xfrm>
            <a:off x="7532315" y="2357437"/>
            <a:ext cx="446484" cy="1035844"/>
          </a:xfrm>
          <a:prstGeom prst="line">
            <a:avLst/>
          </a:prstGeom>
          <a:noFill/>
          <a:ln w="38100" cap="flat">
            <a:solidFill>
              <a:srgbClr val="002D99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05" name="Line 131"/>
          <p:cNvSpPr>
            <a:spLocks noChangeShapeType="1"/>
          </p:cNvSpPr>
          <p:nvPr/>
        </p:nvSpPr>
        <p:spPr bwMode="auto">
          <a:xfrm>
            <a:off x="5585643" y="2338462"/>
            <a:ext cx="0" cy="1035844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06" name="Line 132"/>
          <p:cNvSpPr>
            <a:spLocks noChangeShapeType="1"/>
          </p:cNvSpPr>
          <p:nvPr/>
        </p:nvSpPr>
        <p:spPr bwMode="auto">
          <a:xfrm>
            <a:off x="5808885" y="2339578"/>
            <a:ext cx="0" cy="1035844"/>
          </a:xfrm>
          <a:prstGeom prst="line">
            <a:avLst/>
          </a:prstGeom>
          <a:noFill/>
          <a:ln w="38100" cap="flat">
            <a:solidFill>
              <a:srgbClr val="002D99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133"/>
              <p:cNvSpPr>
                <a:spLocks/>
              </p:cNvSpPr>
              <p:nvPr/>
            </p:nvSpPr>
            <p:spPr bwMode="auto">
              <a:xfrm>
                <a:off x="5724128" y="977801"/>
                <a:ext cx="2286000" cy="464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𝑤</m:t>
                      </m:r>
                      <m:r>
                        <a:rPr kumimoji="0" lang="ja-JP" alt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’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 </m:t>
                      </m:r>
                      <m:r>
                        <a:rPr kumimoji="0" 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= </m:t>
                      </m:r>
                      <m:r>
                        <a:rPr kumimoji="0" 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𝑤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 −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ucida Grande" charset="0"/>
                        </a:rPr>
                        <m:t>𝜂</m:t>
                      </m:r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∆</m:t>
                      </m:r>
                      <m:r>
                        <a:rPr kumimoji="0" 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𝑤</m:t>
                      </m:r>
                    </m:oMath>
                  </m:oMathPara>
                </a14:m>
                <a:endParaRPr kumimoji="0" lang="en-US" sz="2461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7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4128" y="977801"/>
                <a:ext cx="2286000" cy="464344"/>
              </a:xfrm>
              <a:prstGeom prst="rect">
                <a:avLst/>
              </a:prstGeom>
              <a:blipFill>
                <a:blip r:embed="rId3"/>
                <a:stretch>
                  <a:fillRect b="-129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134"/>
              <p:cNvSpPr>
                <a:spLocks/>
              </p:cNvSpPr>
              <p:nvPr/>
            </p:nvSpPr>
            <p:spPr bwMode="auto">
              <a:xfrm>
                <a:off x="2906737" y="2625328"/>
                <a:ext cx="741164" cy="464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∆</m:t>
                      </m:r>
                      <m:r>
                        <a:rPr kumimoji="0" lang="en-US" sz="2461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Lucida Grande" charset="0"/>
                        </a:rPr>
                        <m:t>𝑤</m:t>
                      </m:r>
                    </m:oMath>
                  </m:oMathPara>
                </a14:m>
                <a:endParaRPr kumimoji="0" lang="en-US" sz="2461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8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6737" y="2625328"/>
                <a:ext cx="741164" cy="4643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135"/>
              <p:cNvSpPr>
                <a:spLocks/>
              </p:cNvSpPr>
              <p:nvPr/>
            </p:nvSpPr>
            <p:spPr bwMode="auto">
              <a:xfrm>
                <a:off x="3987544" y="2625328"/>
                <a:ext cx="741164" cy="446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𝑤</m:t>
                      </m:r>
                      <m:r>
                        <a:rPr kumimoji="0" lang="ja-JP" altLang="en-US" sz="2461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ＭＳ Ｐゴシック" charset="0"/>
                          <a:cs typeface="Gill Sans" charset="0"/>
                        </a:rPr>
                        <m:t>’</m:t>
                      </m:r>
                    </m:oMath>
                  </m:oMathPara>
                </a14:m>
                <a:endParaRPr kumimoji="0" lang="en-US" sz="2461" b="0" i="0" u="none" strike="noStrike" kern="0" cap="none" spc="0" normalizeH="0" baseline="0" noProof="0" dirty="0">
                  <a:ln>
                    <a:noFill/>
                  </a:ln>
                  <a:solidFill>
                    <a:srgbClr val="001F67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9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7544" y="2625328"/>
                <a:ext cx="741164" cy="446484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TextBox 209"/>
          <p:cNvSpPr txBox="1"/>
          <p:nvPr/>
        </p:nvSpPr>
        <p:spPr>
          <a:xfrm>
            <a:off x="13177" y="1209973"/>
            <a:ext cx="3010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PS keeps the current state of all model parameters, </a:t>
            </a:r>
            <a:r>
              <a:rPr kumimoji="0" lang="en-US" sz="13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sharded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across many machines </a:t>
            </a: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E.g., if we have 10 PS shards, each shard is responsible for storing and applying updates to 1/10</a:t>
            </a:r>
            <a:r>
              <a:rPr kumimoji="0" lang="en-US" sz="13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th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of the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834656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Sandblaster L-BFGS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grpSp>
        <p:nvGrpSpPr>
          <p:cNvPr id="126" name="Group 5"/>
          <p:cNvGrpSpPr>
            <a:grpSpLocks/>
          </p:cNvGrpSpPr>
          <p:nvPr/>
        </p:nvGrpSpPr>
        <p:grpSpPr bwMode="auto">
          <a:xfrm>
            <a:off x="2997645" y="1628800"/>
            <a:ext cx="6038851" cy="3878263"/>
            <a:chOff x="324" y="69"/>
            <a:chExt cx="3804" cy="2443"/>
          </a:xfrm>
        </p:grpSpPr>
        <p:sp>
          <p:nvSpPr>
            <p:cNvPr id="127" name="Rectangle 6"/>
            <p:cNvSpPr>
              <a:spLocks/>
            </p:cNvSpPr>
            <p:nvPr/>
          </p:nvSpPr>
          <p:spPr bwMode="auto">
            <a:xfrm>
              <a:off x="2257" y="69"/>
              <a:ext cx="114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rPr>
                <a:t>Parameter Server</a:t>
              </a:r>
            </a:p>
          </p:txBody>
        </p:sp>
        <p:sp>
          <p:nvSpPr>
            <p:cNvPr id="128" name="Rectangle 7"/>
            <p:cNvSpPr>
              <a:spLocks/>
            </p:cNvSpPr>
            <p:nvPr/>
          </p:nvSpPr>
          <p:spPr bwMode="auto">
            <a:xfrm>
              <a:off x="973" y="1218"/>
              <a:ext cx="60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rPr>
                <a:t>Model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 panose="020B0604020202020204" pitchFamily="34" charset="0"/>
                </a:rPr>
                <a:t>Workers</a:t>
              </a:r>
            </a:p>
          </p:txBody>
        </p:sp>
        <p:grpSp>
          <p:nvGrpSpPr>
            <p:cNvPr id="129" name="Group 8"/>
            <p:cNvGrpSpPr>
              <a:grpSpLocks/>
            </p:cNvGrpSpPr>
            <p:nvPr/>
          </p:nvGrpSpPr>
          <p:grpSpPr bwMode="auto">
            <a:xfrm>
              <a:off x="1536" y="1142"/>
              <a:ext cx="654" cy="655"/>
              <a:chOff x="0" y="0"/>
              <a:chExt cx="654" cy="654"/>
            </a:xfrm>
          </p:grpSpPr>
          <p:sp>
            <p:nvSpPr>
              <p:cNvPr id="172" name="AutoShape 9"/>
              <p:cNvSpPr>
                <a:spLocks/>
              </p:cNvSpPr>
              <p:nvPr/>
            </p:nvSpPr>
            <p:spPr bwMode="auto">
              <a:xfrm>
                <a:off x="4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3" name="AutoShape 10"/>
              <p:cNvSpPr>
                <a:spLocks/>
              </p:cNvSpPr>
              <p:nvPr/>
            </p:nvSpPr>
            <p:spPr bwMode="auto">
              <a:xfrm>
                <a:off x="34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4" name="AutoShape 11"/>
              <p:cNvSpPr>
                <a:spLocks/>
              </p:cNvSpPr>
              <p:nvPr/>
            </p:nvSpPr>
            <p:spPr bwMode="auto">
              <a:xfrm>
                <a:off x="40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5" name="AutoShape 12"/>
              <p:cNvSpPr>
                <a:spLocks/>
              </p:cNvSpPr>
              <p:nvPr/>
            </p:nvSpPr>
            <p:spPr bwMode="auto">
              <a:xfrm>
                <a:off x="347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6" name="Rectangle 13"/>
              <p:cNvSpPr>
                <a:spLocks/>
              </p:cNvSpPr>
              <p:nvPr/>
            </p:nvSpPr>
            <p:spPr bwMode="auto">
              <a:xfrm>
                <a:off x="0" y="0"/>
                <a:ext cx="654" cy="654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0" name="Group 14"/>
            <p:cNvGrpSpPr>
              <a:grpSpLocks/>
            </p:cNvGrpSpPr>
            <p:nvPr/>
          </p:nvGrpSpPr>
          <p:grpSpPr bwMode="auto">
            <a:xfrm>
              <a:off x="2504" y="1142"/>
              <a:ext cx="655" cy="655"/>
              <a:chOff x="0" y="0"/>
              <a:chExt cx="654" cy="654"/>
            </a:xfrm>
          </p:grpSpPr>
          <p:sp>
            <p:nvSpPr>
              <p:cNvPr id="167" name="AutoShape 15"/>
              <p:cNvSpPr>
                <a:spLocks/>
              </p:cNvSpPr>
              <p:nvPr/>
            </p:nvSpPr>
            <p:spPr bwMode="auto">
              <a:xfrm>
                <a:off x="4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8" name="AutoShape 16"/>
              <p:cNvSpPr>
                <a:spLocks/>
              </p:cNvSpPr>
              <p:nvPr/>
            </p:nvSpPr>
            <p:spPr bwMode="auto">
              <a:xfrm>
                <a:off x="34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9" name="AutoShape 17"/>
              <p:cNvSpPr>
                <a:spLocks/>
              </p:cNvSpPr>
              <p:nvPr/>
            </p:nvSpPr>
            <p:spPr bwMode="auto">
              <a:xfrm>
                <a:off x="40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0" name="AutoShape 18"/>
              <p:cNvSpPr>
                <a:spLocks/>
              </p:cNvSpPr>
              <p:nvPr/>
            </p:nvSpPr>
            <p:spPr bwMode="auto">
              <a:xfrm>
                <a:off x="347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71" name="Rectangle 19"/>
              <p:cNvSpPr>
                <a:spLocks/>
              </p:cNvSpPr>
              <p:nvPr/>
            </p:nvSpPr>
            <p:spPr bwMode="auto">
              <a:xfrm>
                <a:off x="0" y="0"/>
                <a:ext cx="654" cy="654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1" name="Group 20"/>
            <p:cNvGrpSpPr>
              <a:grpSpLocks/>
            </p:cNvGrpSpPr>
            <p:nvPr/>
          </p:nvGrpSpPr>
          <p:grpSpPr bwMode="auto">
            <a:xfrm>
              <a:off x="3473" y="1142"/>
              <a:ext cx="655" cy="655"/>
              <a:chOff x="0" y="0"/>
              <a:chExt cx="654" cy="654"/>
            </a:xfrm>
          </p:grpSpPr>
          <p:sp>
            <p:nvSpPr>
              <p:cNvPr id="162" name="AutoShape 21"/>
              <p:cNvSpPr>
                <a:spLocks/>
              </p:cNvSpPr>
              <p:nvPr/>
            </p:nvSpPr>
            <p:spPr bwMode="auto">
              <a:xfrm>
                <a:off x="4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3" name="AutoShape 22"/>
              <p:cNvSpPr>
                <a:spLocks/>
              </p:cNvSpPr>
              <p:nvPr/>
            </p:nvSpPr>
            <p:spPr bwMode="auto">
              <a:xfrm>
                <a:off x="34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4" name="AutoShape 23"/>
              <p:cNvSpPr>
                <a:spLocks/>
              </p:cNvSpPr>
              <p:nvPr/>
            </p:nvSpPr>
            <p:spPr bwMode="auto">
              <a:xfrm>
                <a:off x="40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5" name="AutoShape 24"/>
              <p:cNvSpPr>
                <a:spLocks/>
              </p:cNvSpPr>
              <p:nvPr/>
            </p:nvSpPr>
            <p:spPr bwMode="auto">
              <a:xfrm>
                <a:off x="347" y="347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C0EDFE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6" name="Rectangle 25"/>
              <p:cNvSpPr>
                <a:spLocks/>
              </p:cNvSpPr>
              <p:nvPr/>
            </p:nvSpPr>
            <p:spPr bwMode="auto">
              <a:xfrm>
                <a:off x="0" y="0"/>
                <a:ext cx="654" cy="654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2" name="Group 26"/>
            <p:cNvGrpSpPr>
              <a:grpSpLocks/>
            </p:cNvGrpSpPr>
            <p:nvPr/>
          </p:nvGrpSpPr>
          <p:grpSpPr bwMode="auto">
            <a:xfrm>
              <a:off x="1736" y="336"/>
              <a:ext cx="2187" cy="347"/>
              <a:chOff x="0" y="0"/>
              <a:chExt cx="2187" cy="347"/>
            </a:xfrm>
          </p:grpSpPr>
          <p:sp>
            <p:nvSpPr>
              <p:cNvPr id="154" name="AutoShape 27"/>
              <p:cNvSpPr>
                <a:spLocks/>
              </p:cNvSpPr>
              <p:nvPr/>
            </p:nvSpPr>
            <p:spPr bwMode="auto">
              <a:xfrm>
                <a:off x="4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5" name="Rectangle 28"/>
              <p:cNvSpPr>
                <a:spLocks/>
              </p:cNvSpPr>
              <p:nvPr/>
            </p:nvSpPr>
            <p:spPr bwMode="auto">
              <a:xfrm>
                <a:off x="0" y="0"/>
                <a:ext cx="2187" cy="347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6" name="AutoShape 29"/>
              <p:cNvSpPr>
                <a:spLocks/>
              </p:cNvSpPr>
              <p:nvPr/>
            </p:nvSpPr>
            <p:spPr bwMode="auto">
              <a:xfrm>
                <a:off x="34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7" name="AutoShape 30"/>
              <p:cNvSpPr>
                <a:spLocks/>
              </p:cNvSpPr>
              <p:nvPr/>
            </p:nvSpPr>
            <p:spPr bwMode="auto">
              <a:xfrm>
                <a:off x="654" y="40"/>
                <a:ext cx="265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8" name="AutoShape 31"/>
              <p:cNvSpPr>
                <a:spLocks/>
              </p:cNvSpPr>
              <p:nvPr/>
            </p:nvSpPr>
            <p:spPr bwMode="auto">
              <a:xfrm>
                <a:off x="96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59" name="AutoShape 32"/>
              <p:cNvSpPr>
                <a:spLocks/>
              </p:cNvSpPr>
              <p:nvPr/>
            </p:nvSpPr>
            <p:spPr bwMode="auto">
              <a:xfrm>
                <a:off x="1267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0" name="AutoShape 33"/>
              <p:cNvSpPr>
                <a:spLocks/>
              </p:cNvSpPr>
              <p:nvPr/>
            </p:nvSpPr>
            <p:spPr bwMode="auto">
              <a:xfrm>
                <a:off x="1574" y="40"/>
                <a:ext cx="265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61" name="AutoShape 34"/>
              <p:cNvSpPr>
                <a:spLocks/>
              </p:cNvSpPr>
              <p:nvPr/>
            </p:nvSpPr>
            <p:spPr bwMode="auto">
              <a:xfrm>
                <a:off x="1880" y="4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3" name="Line 35"/>
            <p:cNvSpPr>
              <a:spLocks noChangeShapeType="1"/>
            </p:cNvSpPr>
            <p:nvPr/>
          </p:nvSpPr>
          <p:spPr bwMode="auto">
            <a:xfrm flipH="1">
              <a:off x="1855" y="721"/>
              <a:ext cx="204" cy="389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34" name="Line 36"/>
            <p:cNvSpPr>
              <a:spLocks noChangeShapeType="1"/>
            </p:cNvSpPr>
            <p:nvPr/>
          </p:nvSpPr>
          <p:spPr bwMode="auto">
            <a:xfrm>
              <a:off x="3604" y="724"/>
              <a:ext cx="204" cy="39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35" name="Line 37"/>
            <p:cNvSpPr>
              <a:spLocks noChangeShapeType="1"/>
            </p:cNvSpPr>
            <p:nvPr/>
          </p:nvSpPr>
          <p:spPr bwMode="auto">
            <a:xfrm>
              <a:off x="2829" y="717"/>
              <a:ext cx="0" cy="390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136" name="Group 38"/>
            <p:cNvGrpSpPr>
              <a:grpSpLocks/>
            </p:cNvGrpSpPr>
            <p:nvPr/>
          </p:nvGrpSpPr>
          <p:grpSpPr bwMode="auto">
            <a:xfrm>
              <a:off x="2031" y="1852"/>
              <a:ext cx="1593" cy="660"/>
              <a:chOff x="669" y="0"/>
              <a:chExt cx="1592" cy="659"/>
            </a:xfrm>
          </p:grpSpPr>
          <p:sp>
            <p:nvSpPr>
              <p:cNvPr id="144" name="Rectangle 39"/>
              <p:cNvSpPr>
                <a:spLocks/>
              </p:cNvSpPr>
              <p:nvPr/>
            </p:nvSpPr>
            <p:spPr bwMode="auto">
              <a:xfrm>
                <a:off x="826" y="318"/>
                <a:ext cx="4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grpSp>
            <p:nvGrpSpPr>
              <p:cNvPr id="145" name="Group 40"/>
              <p:cNvGrpSpPr>
                <a:grpSpLocks/>
              </p:cNvGrpSpPr>
              <p:nvPr/>
            </p:nvGrpSpPr>
            <p:grpSpPr bwMode="auto">
              <a:xfrm>
                <a:off x="1264" y="241"/>
                <a:ext cx="410" cy="418"/>
                <a:chOff x="0" y="0"/>
                <a:chExt cx="409" cy="417"/>
              </a:xfrm>
            </p:grpSpPr>
            <p:sp>
              <p:nvSpPr>
                <p:cNvPr id="149" name="Oval 41"/>
                <p:cNvSpPr>
                  <a:spLocks/>
                </p:cNvSpPr>
                <p:nvPr/>
              </p:nvSpPr>
              <p:spPr bwMode="auto">
                <a:xfrm>
                  <a:off x="0" y="309"/>
                  <a:ext cx="409" cy="10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Rectangle 42"/>
                <p:cNvSpPr>
                  <a:spLocks/>
                </p:cNvSpPr>
                <p:nvPr/>
              </p:nvSpPr>
              <p:spPr bwMode="auto">
                <a:xfrm>
                  <a:off x="0" y="67"/>
                  <a:ext cx="409" cy="288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>
                          <a:alpha val="70000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Oval 43"/>
                <p:cNvSpPr>
                  <a:spLocks/>
                </p:cNvSpPr>
                <p:nvPr/>
              </p:nvSpPr>
              <p:spPr bwMode="auto">
                <a:xfrm>
                  <a:off x="0" y="0"/>
                  <a:ext cx="409" cy="108"/>
                </a:xfrm>
                <a:prstGeom prst="ellips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0" y="61"/>
                  <a:ext cx="0" cy="31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409" y="61"/>
                  <a:ext cx="0" cy="310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6" name="Line 46"/>
              <p:cNvSpPr>
                <a:spLocks noChangeShapeType="1"/>
              </p:cNvSpPr>
              <p:nvPr/>
            </p:nvSpPr>
            <p:spPr bwMode="auto">
              <a:xfrm flipH="1">
                <a:off x="1469" y="0"/>
                <a:ext cx="0" cy="307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7" name="Line 47"/>
              <p:cNvSpPr>
                <a:spLocks noChangeShapeType="1"/>
              </p:cNvSpPr>
              <p:nvPr/>
            </p:nvSpPr>
            <p:spPr bwMode="auto">
              <a:xfrm flipH="1">
                <a:off x="1533" y="27"/>
                <a:ext cx="728" cy="264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8" name="Line 48"/>
              <p:cNvSpPr>
                <a:spLocks noChangeShapeType="1"/>
              </p:cNvSpPr>
              <p:nvPr/>
            </p:nvSpPr>
            <p:spPr bwMode="auto">
              <a:xfrm>
                <a:off x="669" y="27"/>
                <a:ext cx="728" cy="264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7" name="Group 49"/>
            <p:cNvGrpSpPr>
              <a:grpSpLocks/>
            </p:cNvGrpSpPr>
            <p:nvPr/>
          </p:nvGrpSpPr>
          <p:grpSpPr bwMode="auto">
            <a:xfrm>
              <a:off x="324" y="109"/>
              <a:ext cx="3212" cy="994"/>
              <a:chOff x="324" y="109"/>
              <a:chExt cx="3212" cy="994"/>
            </a:xfrm>
          </p:grpSpPr>
          <p:sp>
            <p:nvSpPr>
              <p:cNvPr id="138" name="Rectangle 50"/>
              <p:cNvSpPr>
                <a:spLocks/>
              </p:cNvSpPr>
              <p:nvPr/>
            </p:nvSpPr>
            <p:spPr bwMode="auto">
              <a:xfrm>
                <a:off x="324" y="109"/>
                <a:ext cx="903" cy="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Arial" panose="020B0604020202020204" pitchFamily="34" charset="0"/>
                  </a:rPr>
                  <a:t>Coordinator</a:t>
                </a:r>
              </a:p>
            </p:txBody>
          </p:sp>
          <p:sp>
            <p:nvSpPr>
              <p:cNvPr id="139" name="Line 51"/>
              <p:cNvSpPr>
                <a:spLocks noChangeShapeType="1"/>
              </p:cNvSpPr>
              <p:nvPr/>
            </p:nvSpPr>
            <p:spPr bwMode="auto">
              <a:xfrm rot="10800000">
                <a:off x="800" y="736"/>
                <a:ext cx="920" cy="36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0" name="Line 52"/>
              <p:cNvSpPr>
                <a:spLocks noChangeShapeType="1"/>
              </p:cNvSpPr>
              <p:nvPr/>
            </p:nvSpPr>
            <p:spPr bwMode="auto">
              <a:xfrm rot="10800000">
                <a:off x="776" y="704"/>
                <a:ext cx="1680" cy="39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1" name="Line 53"/>
              <p:cNvSpPr>
                <a:spLocks noChangeShapeType="1"/>
              </p:cNvSpPr>
              <p:nvPr/>
            </p:nvSpPr>
            <p:spPr bwMode="auto">
              <a:xfrm rot="10800000">
                <a:off x="824" y="687"/>
                <a:ext cx="2712" cy="368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2" name="Line 54"/>
              <p:cNvSpPr>
                <a:spLocks noChangeShapeType="1"/>
              </p:cNvSpPr>
              <p:nvPr/>
            </p:nvSpPr>
            <p:spPr bwMode="auto">
              <a:xfrm flipH="1">
                <a:off x="808" y="536"/>
                <a:ext cx="920" cy="128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stealth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43" name="AutoShape 55"/>
              <p:cNvSpPr>
                <a:spLocks/>
              </p:cNvSpPr>
              <p:nvPr/>
            </p:nvSpPr>
            <p:spPr bwMode="auto">
              <a:xfrm>
                <a:off x="592" y="560"/>
                <a:ext cx="266" cy="266"/>
              </a:xfrm>
              <a:prstGeom prst="roundRect">
                <a:avLst>
                  <a:gd name="adj" fmla="val 45153"/>
                </a:avLst>
              </a:prstGeom>
              <a:solidFill>
                <a:srgbClr val="F3EB00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2824" y="1054364"/>
            <a:ext cx="2833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Batch optimization orchestration via a single ‘coordinator’ that sends small messages to replicas and the PS</a:t>
            </a: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 bwMode="auto">
          <a:xfrm>
            <a:off x="1469780" y="2008471"/>
            <a:ext cx="1681853" cy="36169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11086" y="2924944"/>
            <a:ext cx="3845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Sandblaster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Distributed Parameter Storage and Manipulation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The core of the optimization algorithm (e.g. L-BFGS) resides in a coordinator process, which has no direct access to the model parameters.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Coordinator issues commands drawn from a small set of operations (e.g., dot product, scaling, coefficient-wise addition, multiplication) that can be performed by each PS shard independently, with the results being stored locally on the same shard.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209" y="5384848"/>
            <a:ext cx="55590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Additional information (e.g. history cache for L-BFGS) is also stored on the PS shard on which it was computed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large models (billions of parameters) can run without overhead of sending all parameters and gradients to a single 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88419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Speed-up Performance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r="6184" b="4757"/>
          <a:stretch/>
        </p:blipFill>
        <p:spPr>
          <a:xfrm>
            <a:off x="1979712" y="1106013"/>
            <a:ext cx="4992556" cy="4032448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5986017" y="6098503"/>
            <a:ext cx="34271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“Large Scale Distributed Deep Networks” [Dean et al., NIPS 2012]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91680" y="5246767"/>
            <a:ext cx="6285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Models with more parameters benefit more from the use of additional machines than do models with fewer parameters.</a:t>
            </a:r>
          </a:p>
        </p:txBody>
      </p:sp>
    </p:spTree>
    <p:extLst>
      <p:ext uri="{BB962C8B-B14F-4D97-AF65-F5344CB8AC3E}">
        <p14:creationId xmlns:p14="http://schemas.microsoft.com/office/powerpoint/2010/main" val="1764841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Accuracy Performance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40768"/>
            <a:ext cx="9060160" cy="39743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12160" y="6093296"/>
            <a:ext cx="34271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“Large Scale Distributed Deep Networks” [Dean et al., NIPS 2012]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5742" y="5319117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Training accuracy (on a portion of the training set) for different optimization methods.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8063" y="5319117"/>
            <a:ext cx="374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Classification accuracy on the hold out test set as a function of training time.</a:t>
            </a:r>
          </a:p>
        </p:txBody>
      </p:sp>
    </p:spTree>
    <p:extLst>
      <p:ext uri="{BB962C8B-B14F-4D97-AF65-F5344CB8AC3E}">
        <p14:creationId xmlns:p14="http://schemas.microsoft.com/office/powerpoint/2010/main" val="2639535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Time to Accuracy Performance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8" y="1574717"/>
            <a:ext cx="9163006" cy="38705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12160" y="6093296"/>
            <a:ext cx="34271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“Large Scale Distributed Deep Networks” [Dean et al., NIPS 2012]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9571" y="980728"/>
            <a:ext cx="7869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Resource consumption vs. Performance tradeoff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Time each method took to reach 16% accuracy as a function of machines and utilized CPU cores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971" y="5445224"/>
            <a:ext cx="8005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Points closer to the origin are preferable in that they take less time while using fewer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Downpour SGD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Adagrad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appears to be the best trade-off</a:t>
            </a:r>
          </a:p>
        </p:txBody>
      </p:sp>
    </p:spTree>
    <p:extLst>
      <p:ext uri="{BB962C8B-B14F-4D97-AF65-F5344CB8AC3E}">
        <p14:creationId xmlns:p14="http://schemas.microsoft.com/office/powerpoint/2010/main" val="2462858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Choosing the Right Model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211960" y="2676512"/>
            <a:ext cx="475252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Does it fit in a single machine?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Is model architecture amenable   to low communication?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 models easier to partition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we increase sparsity (less communication) without losing with accuracy?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98677" y="1148632"/>
            <a:ext cx="5256584" cy="1020228"/>
          </a:xfrm>
          <a:prstGeom prst="rect">
            <a:avLst/>
          </a:prstGeom>
          <a:solidFill>
            <a:srgbClr val="CCFFFF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 models are better than others,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even from a systems perspective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32" y="1340768"/>
            <a:ext cx="3334801" cy="4456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079" y="4664768"/>
            <a:ext cx="1895742" cy="7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30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3+1 Dimensions of ML Performance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124075" y="6524625"/>
            <a:ext cx="1079500" cy="1968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7400" y="6524625"/>
            <a:ext cx="719138" cy="196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2" name="Cube 11"/>
          <p:cNvSpPr/>
          <p:nvPr/>
        </p:nvSpPr>
        <p:spPr>
          <a:xfrm>
            <a:off x="1168819" y="1578010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21285" y="1578010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21285" y="4287936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168819" y="4287936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09376" y="3921357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speed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1111749" y="2460082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stat. accuracy</a:t>
            </a:r>
          </a:p>
        </p:txBody>
      </p:sp>
      <p:sp>
        <p:nvSpPr>
          <p:cNvPr id="18" name="Rectangle 17"/>
          <p:cNvSpPr/>
          <p:nvPr/>
        </p:nvSpPr>
        <p:spPr>
          <a:xfrm rot="18842128">
            <a:off x="643485" y="435036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parallelization</a:t>
            </a:r>
          </a:p>
        </p:txBody>
      </p:sp>
      <p:sp>
        <p:nvSpPr>
          <p:cNvPr id="20" name="Oval 19"/>
          <p:cNvSpPr/>
          <p:nvPr/>
        </p:nvSpPr>
        <p:spPr>
          <a:xfrm>
            <a:off x="5105031" y="414458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105031" y="143654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03595" y="507383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3595" y="2375018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194816" y="507383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56063" y="1412776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125386" y="2292219"/>
            <a:ext cx="452289" cy="445001"/>
          </a:xfrm>
          <a:prstGeom prst="ellipse">
            <a:avLst/>
          </a:prstGeom>
          <a:solidFill>
            <a:srgbClr val="990000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5963" y="2420383"/>
            <a:ext cx="2459186" cy="764389"/>
          </a:xfrm>
          <a:prstGeom prst="rect">
            <a:avLst/>
          </a:prstGeom>
          <a:solidFill>
            <a:srgbClr val="0070C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Our algorithms should be here</a:t>
            </a:r>
          </a:p>
        </p:txBody>
      </p:sp>
      <p:sp>
        <p:nvSpPr>
          <p:cNvPr id="36" name="Freeform 35"/>
          <p:cNvSpPr/>
          <p:nvPr/>
        </p:nvSpPr>
        <p:spPr>
          <a:xfrm>
            <a:off x="4662387" y="2046177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38100" cmpd="sng">
            <a:solidFill>
              <a:srgbClr val="99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88798" y="5733256"/>
            <a:ext cx="5455410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05031" y="532358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timeliness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658045" y="1014786"/>
            <a:ext cx="3734435" cy="332621"/>
          </a:xfrm>
          <a:prstGeom prst="rect">
            <a:avLst/>
          </a:prstGeom>
          <a:solidFill>
            <a:srgbClr val="0070C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Tradeoffs</a:t>
            </a:r>
          </a:p>
        </p:txBody>
      </p:sp>
    </p:spTree>
    <p:extLst>
      <p:ext uri="{BB962C8B-B14F-4D97-AF65-F5344CB8AC3E}">
        <p14:creationId xmlns:p14="http://schemas.microsoft.com/office/powerpoint/2010/main" val="293955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/>
      <p:bldP spid="18" grpId="0"/>
      <p:bldP spid="20" grpId="0" animBg="1"/>
      <p:bldP spid="21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338138"/>
            <a:ext cx="8569325" cy="6477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Distributed Learning System Model</a:t>
            </a:r>
            <a:endParaRPr lang="en-US" sz="24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110219A0-FE08-4E52-A8EA-44688CE11B93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639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46175"/>
            <a:ext cx="5945188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Rectangle 8"/>
          <p:cNvSpPr>
            <a:spLocks noChangeArrowheads="1"/>
          </p:cNvSpPr>
          <p:nvPr/>
        </p:nvSpPr>
        <p:spPr bwMode="auto">
          <a:xfrm>
            <a:off x="2340124" y="4041750"/>
            <a:ext cx="1946275" cy="379412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4" name="TextBox 10"/>
          <p:cNvSpPr txBox="1">
            <a:spLocks noChangeArrowheads="1"/>
          </p:cNvSpPr>
          <p:nvPr/>
        </p:nvSpPr>
        <p:spPr bwMode="auto">
          <a:xfrm>
            <a:off x="2346474" y="4084612"/>
            <a:ext cx="1939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Computation time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5221436" y="4054450"/>
            <a:ext cx="2087563" cy="37941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6" name="TextBox 12"/>
          <p:cNvSpPr txBox="1">
            <a:spLocks noChangeArrowheads="1"/>
          </p:cNvSpPr>
          <p:nvPr/>
        </p:nvSpPr>
        <p:spPr bwMode="auto">
          <a:xfrm>
            <a:off x="5221436" y="4103662"/>
            <a:ext cx="2087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load</a:t>
            </a:r>
          </a:p>
        </p:txBody>
      </p:sp>
      <p:sp>
        <p:nvSpPr>
          <p:cNvPr id="16397" name="TextBox 9"/>
          <p:cNvSpPr txBox="1">
            <a:spLocks noChangeArrowheads="1"/>
          </p:cNvSpPr>
          <p:nvPr/>
        </p:nvSpPr>
        <p:spPr bwMode="auto">
          <a:xfrm>
            <a:off x="5076056" y="4555629"/>
            <a:ext cx="32389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285750" marR="0" lvl="0" indent="-109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Quantization/compression</a:t>
            </a:r>
          </a:p>
          <a:p>
            <a:pPr marL="285750" marR="0" lvl="0" indent="-109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Sparsification</a:t>
            </a:r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109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Local parameter updates</a:t>
            </a:r>
          </a:p>
          <a:p>
            <a:pPr marL="285750" marR="0" lvl="0" indent="-109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 compression /Pruning</a:t>
            </a:r>
          </a:p>
        </p:txBody>
      </p:sp>
      <p:sp>
        <p:nvSpPr>
          <p:cNvPr id="16398" name="TextBox 14"/>
          <p:cNvSpPr txBox="1">
            <a:spLocks noChangeArrowheads="1"/>
          </p:cNvSpPr>
          <p:nvPr/>
        </p:nvSpPr>
        <p:spPr bwMode="auto">
          <a:xfrm>
            <a:off x="1619672" y="4554804"/>
            <a:ext cx="360176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285750" marR="0" lvl="0" indent="-109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Batch optimization</a:t>
            </a:r>
          </a:p>
          <a:p>
            <a:pPr marL="285750" marR="0" lvl="0" indent="-109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Coded: preprocessing, gradient coding</a:t>
            </a:r>
          </a:p>
          <a:p>
            <a:pPr marL="285750" marR="0" lvl="0" indent="-1095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Uncoded</a:t>
            </a: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partial computations</a:t>
            </a:r>
          </a:p>
        </p:txBody>
      </p:sp>
      <p:sp>
        <p:nvSpPr>
          <p:cNvPr id="16399" name="TextBox 14"/>
          <p:cNvSpPr txBox="1">
            <a:spLocks noChangeArrowheads="1"/>
          </p:cNvSpPr>
          <p:nvPr/>
        </p:nvSpPr>
        <p:spPr bwMode="auto">
          <a:xfrm>
            <a:off x="6219825" y="1257300"/>
            <a:ext cx="291782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Massively large distributed systems with individually small and unreliable computational nodes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“System noise”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– anomalous system behavior and bottlenecks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System noise = latency variability (hard to predict)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0" name="Rounded Rectangle 4"/>
          <p:cNvSpPr>
            <a:spLocks noChangeArrowheads="1"/>
          </p:cNvSpPr>
          <p:nvPr/>
        </p:nvSpPr>
        <p:spPr bwMode="auto">
          <a:xfrm>
            <a:off x="395288" y="5749806"/>
            <a:ext cx="8353425" cy="473194"/>
          </a:xfrm>
          <a:prstGeom prst="roundRect">
            <a:avLst>
              <a:gd name="adj" fmla="val 16667"/>
            </a:avLst>
          </a:prstGeom>
          <a:solidFill>
            <a:srgbClr val="FFC000">
              <a:alpha val="61000"/>
            </a:srgbClr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1" name="TextBox 5"/>
          <p:cNvSpPr txBox="1">
            <a:spLocks noChangeArrowheads="1"/>
          </p:cNvSpPr>
          <p:nvPr/>
        </p:nvSpPr>
        <p:spPr bwMode="auto">
          <a:xfrm>
            <a:off x="539750" y="5749806"/>
            <a:ext cx="8064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Robust and Fast Edge Learning over Wireless Networks</a:t>
            </a:r>
          </a:p>
        </p:txBody>
      </p:sp>
      <p:sp>
        <p:nvSpPr>
          <p:cNvPr id="16391" name="Rounded Rectangle 2"/>
          <p:cNvSpPr>
            <a:spLocks noChangeArrowheads="1"/>
          </p:cNvSpPr>
          <p:nvPr/>
        </p:nvSpPr>
        <p:spPr bwMode="auto">
          <a:xfrm>
            <a:off x="3892699" y="3724250"/>
            <a:ext cx="1728787" cy="3444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2" name="TextBox 7"/>
          <p:cNvSpPr txBox="1">
            <a:spLocks noChangeArrowheads="1"/>
          </p:cNvSpPr>
          <p:nvPr/>
        </p:nvSpPr>
        <p:spPr bwMode="auto">
          <a:xfrm>
            <a:off x="3964136" y="3725837"/>
            <a:ext cx="15843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Bottlenecks</a:t>
            </a:r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</p:spTree>
    <p:extLst>
      <p:ext uri="{BB962C8B-B14F-4D97-AF65-F5344CB8AC3E}">
        <p14:creationId xmlns:p14="http://schemas.microsoft.com/office/powerpoint/2010/main" val="709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 animBg="1"/>
      <p:bldP spid="16394" grpId="0"/>
      <p:bldP spid="18443" grpId="0" animBg="1"/>
      <p:bldP spid="16396" grpId="0"/>
      <p:bldP spid="16397" grpId="0"/>
      <p:bldP spid="16398" grpId="0"/>
      <p:bldP spid="16400" grpId="0" animBg="1"/>
      <p:bldP spid="16401" grpId="0"/>
      <p:bldP spid="16391" grpId="0" animBg="1"/>
      <p:bldP spid="163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Parallelism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426112" y="980728"/>
                <a:ext cx="9427545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Transistor density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still increasing exponentially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Use the transistors to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add more parallel units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 the chip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Increases throughput, but not speed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Pros: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Can continue to get speedups from added transistors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Can even get speedups beyond a single chip or a single machine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Cons: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Can’t just sit and wait for things to get faster (lack of concern for systems efficiency)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Need to work to get performance improvements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Need to develop new frameworks and methods to parallelize automatically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If we run in parallel 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copies of our compute unit, naively we would expect our program to run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times faster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Does this always happen in practice?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No! Why?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6112" y="980728"/>
                <a:ext cx="9427545" cy="648072"/>
              </a:xfrm>
              <a:prstGeom prst="rect">
                <a:avLst/>
              </a:prstGeom>
              <a:blipFill>
                <a:blip r:embed="rId3"/>
                <a:stretch>
                  <a:fillRect t="-2830" r="-323" b="-68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7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Amdahl’s Law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426112" y="980728"/>
                <a:ext cx="9427545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be the time using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processors</a:t>
                </a: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Speedup</m:t>
                    </m:r>
                    <m:r>
                      <m:rPr>
                        <m:nor/>
                      </m:rP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    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&gt; 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? (i.e., using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processors is more than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times faster than using 1 processor)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YES! Think of a memory-bound computation and the use of cache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Assume 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the parallelizable portion of an algorithm.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There is a task that takes time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on 1 process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 fraction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of that task will take time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/</m:t>
                    </m:r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processors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What is the maximum possible speedup?</a:t>
                </a:r>
              </a:p>
              <a:p>
                <a:pPr marL="457200" marR="0" lvl="1" indent="0" algn="just" defTabSz="715963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0" lang="en-US" sz="19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sz="19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0" lang="en-US" sz="19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9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d>
                            <m:dPr>
                              <m:ctrlP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kumimoji="0" lang="en-US" sz="19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sz="19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0" 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0" 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kumimoji="0" lang="en-US" sz="19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sz="19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kumimoji="0" lang="en-US" sz="19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kumimoji="0" lang="en-US" sz="19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kumimoji="0" lang="en-US" sz="19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e>
                      </m:groupChr>
                      <m:f>
                        <m:fPr>
                          <m:ctrlP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Another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how many processors are required to achieve half of the possible performance?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For max. performance: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 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=9900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6112" y="980728"/>
                <a:ext cx="9427545" cy="648072"/>
              </a:xfrm>
              <a:prstGeom prst="rect">
                <a:avLst/>
              </a:prstGeom>
              <a:blipFill>
                <a:blip r:embed="rId3"/>
                <a:stretch>
                  <a:fillRect r="-323" b="-69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04248" y="3861048"/>
                <a:ext cx="2267744" cy="984885"/>
              </a:xfrm>
              <a:prstGeom prst="rect">
                <a:avLst/>
              </a:prstGeom>
              <a:noFill/>
              <a:ln>
                <a:solidFill>
                  <a:srgbClr val="99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84138" marR="0" lvl="0" indent="-84138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100</a:t>
                </a:r>
              </a:p>
              <a:p>
                <a:pPr marL="84138" marR="0" lvl="0" indent="-84138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Even if only 1% is non parallelizable, the  max. performance is limited !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3861048"/>
                <a:ext cx="2267744" cy="984885"/>
              </a:xfrm>
              <a:prstGeom prst="rect">
                <a:avLst/>
              </a:prstGeom>
              <a:blipFill>
                <a:blip r:embed="rId4"/>
                <a:stretch>
                  <a:fillRect l="-802" t="-1220" b="-4878"/>
                </a:stretch>
              </a:blipFill>
              <a:ln>
                <a:solidFill>
                  <a:srgbClr val="99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1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Amdahl’s Law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26111" y="980728"/>
            <a:ext cx="629351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“Diminishing marginal returns”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 we increase the parallelism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never actually achieve a linear or super-linear speedup as the amount of parallel workers increases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Not always true in practice - sometimes we do get super-linear speedup.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" t="7593" r="10004" b="515"/>
          <a:stretch/>
        </p:blipFill>
        <p:spPr>
          <a:xfrm>
            <a:off x="4855393" y="3051175"/>
            <a:ext cx="4253111" cy="325814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-426941" y="2564904"/>
            <a:ext cx="4926933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general: can run many heterogeneous machines in parallel in a cluster.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CPUs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Many parallel cores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Deep parallel cache hierarchies – taking up most of the area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Often many parallel CPU sockets in a machine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GPUs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run way more numerical computations in parallel than a CPU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Loads of lightweight cores running together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980728"/>
            <a:ext cx="3173735" cy="162536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491372" y="2606091"/>
            <a:ext cx="3672681" cy="3040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Gunther’s Law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effect of coherency delay</a:t>
            </a:r>
          </a:p>
        </p:txBody>
      </p:sp>
    </p:spTree>
    <p:extLst>
      <p:ext uri="{BB962C8B-B14F-4D97-AF65-F5344CB8AC3E}">
        <p14:creationId xmlns:p14="http://schemas.microsoft.com/office/powerpoint/2010/main" val="793962889"/>
      </p:ext>
    </p:extLst>
  </p:cSld>
  <p:clrMapOvr>
    <a:masterClrMapping/>
  </p:clrMapOvr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71176</TotalTime>
  <Words>7201</Words>
  <Application>Microsoft Office PowerPoint</Application>
  <PresentationFormat>On-screen Show (4:3)</PresentationFormat>
  <Paragraphs>1123</Paragraphs>
  <Slides>68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ＭＳ Ｐゴシック</vt:lpstr>
      <vt:lpstr>Arial</vt:lpstr>
      <vt:lpstr>Cambria Math</vt:lpstr>
      <vt:lpstr>Eurostile LT Std</vt:lpstr>
      <vt:lpstr>Gill Sans</vt:lpstr>
      <vt:lpstr>Gill Sans Light</vt:lpstr>
      <vt:lpstr>Lucida Console</vt:lpstr>
      <vt:lpstr>Lucida Grande</vt:lpstr>
      <vt:lpstr>Symbol</vt:lpstr>
      <vt:lpstr>Wingdings</vt:lpstr>
      <vt:lpstr>1_Modèle par défaut</vt:lpstr>
      <vt:lpstr> MALCOM Machine Learning for Communication Systems   Lecture 9  Distributed Machine Learning     Spring 2024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Speeding up ML</vt:lpstr>
      <vt:lpstr>PowerPoint Presentation</vt:lpstr>
      <vt:lpstr>Scaling up vs. Scaling 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 Server Model</vt:lpstr>
      <vt:lpstr>Parameter Server Model</vt:lpstr>
      <vt:lpstr>Parameter Server Model</vt:lpstr>
      <vt:lpstr>Parameter Server Model</vt:lpstr>
      <vt:lpstr>Parameter Server Model</vt:lpstr>
      <vt:lpstr>Parameter Server Model</vt:lpstr>
      <vt:lpstr>Parameter Server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Learning System Model</vt:lpstr>
    </vt:vector>
  </TitlesOfParts>
  <Company>Institut Eurecom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MALCOM Lecture 8</dc:title>
  <dc:creator>Marios Kountouris</dc:creator>
  <cp:lastModifiedBy>Jaiprakash Nagar</cp:lastModifiedBy>
  <cp:revision>1224</cp:revision>
  <cp:lastPrinted>2023-05-30T21:29:09Z</cp:lastPrinted>
  <dcterms:created xsi:type="dcterms:W3CDTF">2007-06-19T08:15:35Z</dcterms:created>
  <dcterms:modified xsi:type="dcterms:W3CDTF">2024-05-21T10:24:24Z</dcterms:modified>
</cp:coreProperties>
</file>